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8" r:id="rId2"/>
    <p:sldId id="262" r:id="rId3"/>
    <p:sldId id="265" r:id="rId4"/>
    <p:sldId id="301" r:id="rId5"/>
    <p:sldId id="274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302" r:id="rId14"/>
    <p:sldId id="291" r:id="rId15"/>
    <p:sldId id="292" r:id="rId16"/>
    <p:sldId id="293" r:id="rId17"/>
    <p:sldId id="294" r:id="rId18"/>
    <p:sldId id="303" r:id="rId19"/>
    <p:sldId id="295" r:id="rId20"/>
    <p:sldId id="304" r:id="rId21"/>
    <p:sldId id="297" r:id="rId22"/>
    <p:sldId id="298" r:id="rId23"/>
    <p:sldId id="299" r:id="rId24"/>
    <p:sldId id="300" r:id="rId25"/>
    <p:sldId id="260" r:id="rId26"/>
  </p:sldIdLst>
  <p:sldSz cx="9144000" cy="6858000" type="screen4x3"/>
  <p:notesSz cx="6858000" cy="9144000"/>
  <p:custDataLst>
    <p:tags r:id="rId28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663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6F9A"/>
    <a:srgbClr val="FFFFFF"/>
    <a:srgbClr val="E56061"/>
    <a:srgbClr val="3B3B3B"/>
    <a:srgbClr val="C6C6C6"/>
    <a:srgbClr val="18475C"/>
    <a:srgbClr val="48899C"/>
    <a:srgbClr val="58ACB4"/>
    <a:srgbClr val="4B3B2F"/>
    <a:srgbClr val="816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6433" autoAdjust="0"/>
  </p:normalViewPr>
  <p:slideViewPr>
    <p:cSldViewPr>
      <p:cViewPr varScale="1">
        <p:scale>
          <a:sx n="79" d="100"/>
          <a:sy n="79" d="100"/>
        </p:scale>
        <p:origin x="60" y="738"/>
      </p:cViewPr>
      <p:guideLst>
        <p:guide orient="horz" pos="2160"/>
        <p:guide orient="horz" pos="663"/>
        <p:guide pos="2880"/>
      </p:guideLst>
    </p:cSldViewPr>
  </p:slideViewPr>
  <p:outlineViewPr>
    <p:cViewPr>
      <p:scale>
        <a:sx n="33" d="100"/>
        <a:sy n="33" d="100"/>
      </p:scale>
      <p:origin x="0" y="-37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1611E5-F93E-4671-A76B-8968F3473718}" type="datetimeFigureOut">
              <a:rPr lang="ko-KR" altLang="en-US" smtClean="0"/>
              <a:t>2015-10-23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067496-026A-41FE-9D5C-3D8D58CFA4F3}" type="slidenum">
              <a:rPr lang="ko-KR" altLang="en-US" smtClean="0"/>
              <a:t>‹N°›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801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0" y="6543675"/>
            <a:ext cx="9144000" cy="314325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1145894" y="796103"/>
            <a:ext cx="2968906" cy="4958862"/>
          </a:xfrm>
          <a:prstGeom prst="rect">
            <a:avLst/>
          </a:prstGeom>
          <a:blipFill>
            <a:blip r:embed="rId3"/>
            <a:srcRect/>
            <a:stretch>
              <a:fillRect l="-38596" t="-16054" r="-169396" b="-22244"/>
            </a:stretch>
          </a:blipFill>
          <a:ln>
            <a:noFill/>
          </a:ln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0818" y="4076046"/>
            <a:ext cx="4732710" cy="58855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4400" b="1" spc="50" baseline="0">
                <a:solidFill>
                  <a:schemeClr val="bg1"/>
                </a:solidFill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PERSPECTIVE</a:t>
            </a:r>
            <a:endParaRPr lang="ko-KR" altLang="en-US"/>
          </a:p>
        </p:txBody>
      </p:sp>
      <p:sp>
        <p:nvSpPr>
          <p:cNvPr id="5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260818" y="4739219"/>
            <a:ext cx="4732710" cy="31891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Presentation sub title</a:t>
            </a:r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>
            <a:off x="1145894" y="796103"/>
            <a:ext cx="2968906" cy="4958862"/>
          </a:xfrm>
          <a:prstGeom prst="rect">
            <a:avLst/>
          </a:prstGeom>
          <a:noFill/>
          <a:ln w="1270">
            <a:gradFill>
              <a:gsLst>
                <a:gs pos="0">
                  <a:schemeClr val="bg1">
                    <a:alpha val="84000"/>
                  </a:schemeClr>
                </a:gs>
                <a:gs pos="50000">
                  <a:schemeClr val="bg1">
                    <a:alpha val="35000"/>
                  </a:schemeClr>
                </a:gs>
                <a:gs pos="100000">
                  <a:schemeClr val="tx1">
                    <a:lumMod val="85000"/>
                    <a:lumOff val="15000"/>
                    <a:alpha val="46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27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155372" y="3208136"/>
            <a:ext cx="4716016" cy="54514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lang="ko-KR" altLang="en-US" sz="3200" b="0" kern="1200" spc="50" baseline="0">
                <a:ln>
                  <a:noFill/>
                </a:ln>
                <a:solidFill>
                  <a:schemeClr val="bg1"/>
                </a:solidFill>
                <a:effectLst/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INDEX</a:t>
            </a:r>
            <a:endParaRPr lang="ko-KR" altLang="en-US"/>
          </a:p>
        </p:txBody>
      </p:sp>
      <p:sp>
        <p:nvSpPr>
          <p:cNvPr id="4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1155372" y="4077072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effectLst/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01. Contents sub title</a:t>
            </a:r>
            <a:endParaRPr lang="ko-KR" altLang="en-US"/>
          </a:p>
        </p:txBody>
      </p:sp>
      <p:sp>
        <p:nvSpPr>
          <p:cNvPr id="5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1155372" y="5085184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effectLst/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02. Contents sub 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4759809" y="4077072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effectLst/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03. Contents sub 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759809" y="5085184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effectLst/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04. Contents sub title</a:t>
            </a:r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6543675"/>
            <a:ext cx="9144000" cy="314325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 userDrawn="1"/>
        </p:nvGrpSpPr>
        <p:grpSpPr>
          <a:xfrm>
            <a:off x="-5937" y="581891"/>
            <a:ext cx="9149937" cy="1947553"/>
            <a:chOff x="-5937" y="581891"/>
            <a:chExt cx="9149937" cy="1947553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84" b="63117"/>
            <a:stretch/>
          </p:blipFill>
          <p:spPr>
            <a:xfrm>
              <a:off x="0" y="581891"/>
              <a:ext cx="9144000" cy="1947553"/>
            </a:xfrm>
            <a:prstGeom prst="rect">
              <a:avLst/>
            </a:prstGeom>
            <a:effectLst>
              <a:outerShdw blurRad="127000" sx="102000" sy="102000" algn="ctr" rotWithShape="0">
                <a:prstClr val="black">
                  <a:alpha val="10000"/>
                </a:prstClr>
              </a:outerShdw>
            </a:effectLst>
          </p:spPr>
        </p:pic>
        <p:cxnSp>
          <p:nvCxnSpPr>
            <p:cNvPr id="15" name="직선 연결선 14"/>
            <p:cNvCxnSpPr/>
            <p:nvPr userDrawn="1"/>
          </p:nvCxnSpPr>
          <p:spPr>
            <a:xfrm>
              <a:off x="-5937" y="581891"/>
              <a:ext cx="913806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 userDrawn="1"/>
          </p:nvCxnSpPr>
          <p:spPr>
            <a:xfrm>
              <a:off x="-5937" y="2529444"/>
              <a:ext cx="9138062" cy="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5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텍스트 개체 틀 12"/>
          <p:cNvSpPr>
            <a:spLocks noGrp="1"/>
          </p:cNvSpPr>
          <p:nvPr>
            <p:ph type="body" sz="quarter" idx="10" hasCustomPrompt="1"/>
          </p:nvPr>
        </p:nvSpPr>
        <p:spPr>
          <a:xfrm flipH="1">
            <a:off x="755576" y="4384560"/>
            <a:ext cx="4680520" cy="4985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90000"/>
              </a:lnSpc>
              <a:buNone/>
              <a:defRPr sz="3600" b="1" spc="50" baseline="0">
                <a:solidFill>
                  <a:schemeClr val="bg1"/>
                </a:solidFill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SLIDE MAIN TITLE</a:t>
            </a:r>
            <a:endParaRPr lang="ko-KR" altLang="en-US"/>
          </a:p>
        </p:txBody>
      </p:sp>
      <p:sp>
        <p:nvSpPr>
          <p:cNvPr id="3" name="텍스트 개체 틀 12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755576" y="4909703"/>
            <a:ext cx="4680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90000"/>
              </a:lnSpc>
              <a:buNone/>
              <a:defRPr sz="2000" b="1" baseline="0">
                <a:solidFill>
                  <a:schemeClr val="bg1"/>
                </a:solidFill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Slide sub title</a:t>
            </a:r>
            <a:endParaRPr lang="ko-KR" altLang="en-US"/>
          </a:p>
        </p:txBody>
      </p:sp>
      <p:sp>
        <p:nvSpPr>
          <p:cNvPr id="4" name="텍스트 개체 틀 12"/>
          <p:cNvSpPr>
            <a:spLocks noGrp="1"/>
          </p:cNvSpPr>
          <p:nvPr>
            <p:ph type="body" sz="quarter" idx="14" hasCustomPrompt="1"/>
          </p:nvPr>
        </p:nvSpPr>
        <p:spPr>
          <a:xfrm flipH="1">
            <a:off x="3779912" y="3356992"/>
            <a:ext cx="1656184" cy="9140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90000"/>
              </a:lnSpc>
              <a:buNone/>
              <a:defRPr sz="6600" b="1" baseline="0">
                <a:solidFill>
                  <a:schemeClr val="bg1"/>
                </a:solidFill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01</a:t>
            </a:r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 flipH="1">
            <a:off x="5632314" y="796103"/>
            <a:ext cx="2700679" cy="4958862"/>
          </a:xfrm>
          <a:prstGeom prst="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 l="-30030" t="-16054" r="-208551" b="-22244"/>
            </a:stretch>
          </a:blipFill>
          <a:ln>
            <a:noFill/>
          </a:ln>
          <a:effectLst>
            <a:outerShdw blurRad="1270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5632313" y="796103"/>
            <a:ext cx="2700679" cy="4958862"/>
          </a:xfrm>
          <a:prstGeom prst="rect">
            <a:avLst/>
          </a:prstGeom>
          <a:noFill/>
          <a:ln w="1270">
            <a:gradFill>
              <a:gsLst>
                <a:gs pos="0">
                  <a:schemeClr val="bg1">
                    <a:alpha val="84000"/>
                  </a:schemeClr>
                </a:gs>
                <a:gs pos="50000">
                  <a:schemeClr val="bg1">
                    <a:alpha val="35000"/>
                  </a:schemeClr>
                </a:gs>
                <a:gs pos="100000">
                  <a:schemeClr val="tx1">
                    <a:lumMod val="85000"/>
                    <a:lumOff val="15000"/>
                    <a:alpha val="46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>
            <a:off x="0" y="6543675"/>
            <a:ext cx="9144000" cy="314325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04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696"/>
          <a:stretch/>
        </p:blipFill>
        <p:spPr>
          <a:xfrm>
            <a:off x="0" y="0"/>
            <a:ext cx="9144000" cy="775252"/>
          </a:xfrm>
          <a:prstGeom prst="rect">
            <a:avLst/>
          </a:prstGeom>
          <a:blipFill>
            <a:blip r:embed="rId3"/>
            <a:srcRect/>
            <a:stretch>
              <a:fillRect l="-20348" t="-58070" r="-40700" b="-174702"/>
            </a:stretch>
          </a:blipFill>
          <a:ln>
            <a:noFill/>
          </a:ln>
          <a:effectLst>
            <a:outerShdw blurRad="127000" sx="102000" sy="102000" algn="ctr" rotWithShape="0">
              <a:prstClr val="black">
                <a:alpha val="15000"/>
              </a:prstClr>
            </a:outerShdw>
          </a:effectLst>
        </p:spPr>
      </p:pic>
      <p:sp>
        <p:nvSpPr>
          <p:cNvPr id="6" name="슬라이드 번호 개체 틀 5"/>
          <p:cNvSpPr>
            <a:spLocks noGrp="1"/>
          </p:cNvSpPr>
          <p:nvPr userDrawn="1"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>
            <a:lvl1pPr>
              <a:defRPr sz="1050">
                <a:latin typeface="Impact" panose="020B0806030902050204" pitchFamily="34" charset="0"/>
              </a:defRPr>
            </a:lvl1pPr>
          </a:lstStyle>
          <a:p>
            <a:fld id="{6D496982-6B67-48BF-BE88-CEE75E286A28}" type="slidenum">
              <a:rPr lang="ko-KR" altLang="en-US" smtClean="0"/>
              <a:pPr/>
              <a:t>‹N°›</a:t>
            </a:fld>
            <a:endParaRPr lang="ko-KR" altLang="en-US"/>
          </a:p>
        </p:txBody>
      </p:sp>
      <p:sp>
        <p:nvSpPr>
          <p:cNvPr id="3" name="텍스트 개체 틀 12"/>
          <p:cNvSpPr>
            <a:spLocks noGrp="1"/>
          </p:cNvSpPr>
          <p:nvPr>
            <p:ph type="body" sz="quarter" idx="10" hasCustomPrompt="1"/>
          </p:nvPr>
        </p:nvSpPr>
        <p:spPr>
          <a:xfrm flipH="1">
            <a:off x="323528" y="206083"/>
            <a:ext cx="8496944" cy="4985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buNone/>
              <a:defRPr sz="3600" b="0" spc="50" baseline="0">
                <a:solidFill>
                  <a:schemeClr val="tx1"/>
                </a:solidFill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SLIDE MAIN TITLE</a:t>
            </a:r>
            <a:endParaRPr lang="ko-KR" altLang="en-US"/>
          </a:p>
        </p:txBody>
      </p:sp>
      <p:sp>
        <p:nvSpPr>
          <p:cNvPr id="4" name="텍스트 개체 틀 12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323528" y="859025"/>
            <a:ext cx="8496944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buNone/>
              <a:defRPr sz="1800" b="0" baseline="0">
                <a:solidFill>
                  <a:schemeClr val="tx1"/>
                </a:solidFill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Slide sub title</a:t>
            </a:r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0" y="775252"/>
            <a:ext cx="9144000" cy="0"/>
          </a:xfrm>
          <a:prstGeom prst="line">
            <a:avLst/>
          </a:prstGeom>
          <a:ln w="127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66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>
            <a:lvl1pPr>
              <a:defRPr sz="1050">
                <a:latin typeface="Impact" panose="020B0806030902050204" pitchFamily="34" charset="0"/>
              </a:defRPr>
            </a:lvl1pPr>
          </a:lstStyle>
          <a:p>
            <a:fld id="{6D496982-6B67-48BF-BE88-CEE75E286A28}" type="slidenum">
              <a:rPr lang="ko-KR" altLang="en-US" smtClean="0"/>
              <a:pPr/>
              <a:t>‹N°›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03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43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1579418" y="4077072"/>
            <a:ext cx="5985164" cy="6380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4000" b="0" spc="50" baseline="0">
                <a:solidFill>
                  <a:schemeClr val="bg1"/>
                </a:solidFill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Thank you</a:t>
            </a:r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6543675"/>
            <a:ext cx="9144000" cy="314325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11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96982-6B67-48BF-BE88-CEE75E286A28}" type="slidenum">
              <a:rPr lang="ko-KR" altLang="en-US" smtClean="0"/>
              <a:t>‹N°›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093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61" r:id="rId3"/>
    <p:sldLayoutId id="2147483660" r:id="rId4"/>
    <p:sldLayoutId id="2147483662" r:id="rId5"/>
    <p:sldLayoutId id="2147483659" r:id="rId6"/>
    <p:sldLayoutId id="2147483652" r:id="rId7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274466" y="3861048"/>
            <a:ext cx="4732710" cy="820045"/>
          </a:xfrm>
        </p:spPr>
        <p:txBody>
          <a:bodyPr/>
          <a:lstStyle/>
          <a:p>
            <a:r>
              <a:rPr lang="fr-FR" altLang="ko-KR" sz="5400" b="0" spc="50" noProof="0" dirty="0" smtClean="0">
                <a:latin typeface="Segoe UI Mono" panose="020B0509040204020203" pitchFamily="49" charset="0"/>
              </a:rPr>
              <a:t>WANDER</a:t>
            </a:r>
            <a:endParaRPr lang="fr-FR" altLang="ko-KR" sz="5400" b="0" spc="50" noProof="0" dirty="0">
              <a:latin typeface="Segoe UI Mono" panose="020B0509040204020203" pitchFamily="49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274466" y="4682737"/>
            <a:ext cx="4732710" cy="318918"/>
          </a:xfrm>
        </p:spPr>
        <p:txBody>
          <a:bodyPr/>
          <a:lstStyle/>
          <a:p>
            <a:r>
              <a:rPr lang="fr-FR" altLang="ko-KR" sz="1600" noProof="0" dirty="0" smtClean="0">
                <a:latin typeface="Impact" panose="020B0806030902050204" pitchFamily="34" charset="0"/>
              </a:rPr>
              <a:t>ITERATION 0</a:t>
            </a:r>
            <a:endParaRPr lang="fr-FR" altLang="ko-KR" sz="1600" noProof="0" dirty="0">
              <a:latin typeface="Impact" panose="020B0806030902050204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4274466" y="5311093"/>
            <a:ext cx="4248472" cy="12311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kumimoji="0" lang="en-US" altLang="ko-KR" sz="8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Valentin CHATELAIN &amp; Rami MORRI.</a:t>
            </a:r>
            <a:endParaRPr kumimoji="0" lang="en-US" altLang="ko-KR" sz="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95732" y="3901829"/>
            <a:ext cx="35630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333" y="0"/>
            <a:ext cx="5852667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5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498598"/>
          </a:xfrm>
        </p:spPr>
        <p:txBody>
          <a:bodyPr/>
          <a:lstStyle/>
          <a:p>
            <a:r>
              <a:rPr lang="fr-FR" altLang="ko-KR" noProof="0" dirty="0" smtClean="0"/>
              <a:t>SWOT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04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00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80062" y="937369"/>
            <a:ext cx="4583876" cy="677108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ko-KR" b="0" spc="50" dirty="0" smtClean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SWOT</a:t>
            </a:r>
            <a:endParaRPr lang="en-US" altLang="ko-KR" sz="3600" b="0" spc="50" dirty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60" y="2041615"/>
            <a:ext cx="7488832" cy="433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3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332399"/>
          </a:xfrm>
        </p:spPr>
        <p:txBody>
          <a:bodyPr/>
          <a:lstStyle/>
          <a:p>
            <a:r>
              <a:rPr lang="fr-FR" sz="2400" noProof="0" dirty="0" smtClean="0"/>
              <a:t>Risques et actions en conséquence</a:t>
            </a:r>
            <a:endParaRPr lang="fr-FR" altLang="ko-KR" sz="2400" noProof="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05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938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80062" y="937369"/>
            <a:ext cx="4583876" cy="984885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fr-FR" altLang="ko-KR" sz="3200" b="0" spc="50" dirty="0" smtClean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Risques </a:t>
            </a:r>
            <a:r>
              <a:rPr lang="fr-FR" altLang="ko-KR" sz="3200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et actions </a:t>
            </a:r>
            <a:endParaRPr lang="fr-FR" altLang="ko-KR" sz="3200" b="0" spc="50" dirty="0" smtClean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  <a:p>
            <a:r>
              <a:rPr lang="fr-FR" altLang="ko-KR" sz="3200" b="0" spc="50" dirty="0" smtClean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en </a:t>
            </a:r>
            <a:r>
              <a:rPr lang="fr-FR" altLang="ko-KR" sz="3200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conséquence </a:t>
            </a:r>
            <a:endParaRPr lang="en-US" altLang="ko-KR" sz="3200" b="0" spc="50" dirty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13</a:t>
            </a:fld>
            <a:endParaRPr lang="ko-KR" altLang="en-US"/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03382"/>
              </p:ext>
            </p:extLst>
          </p:nvPr>
        </p:nvGraphicFramePr>
        <p:xfrm>
          <a:off x="1081520" y="2136903"/>
          <a:ext cx="7450920" cy="42511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5460"/>
                <a:gridCol w="3725460"/>
              </a:tblGrid>
              <a:tr h="821913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NEOTERIC" pitchFamily="2" charset="0"/>
                        </a:rPr>
                        <a:t>Risques</a:t>
                      </a:r>
                      <a:endParaRPr lang="fr-FR" dirty="0">
                        <a:latin typeface="NEOTERIC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NEOTERIC" pitchFamily="2" charset="0"/>
                        </a:rPr>
                        <a:t>Actions en conséquence</a:t>
                      </a:r>
                      <a:endParaRPr lang="fr-FR" dirty="0">
                        <a:latin typeface="NEOTERIC" pitchFamily="2" charset="0"/>
                      </a:endParaRPr>
                    </a:p>
                  </a:txBody>
                  <a:tcPr/>
                </a:tc>
              </a:tr>
              <a:tr h="1418645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NEOTERIC" pitchFamily="2" charset="0"/>
                        </a:rPr>
                        <a:t>Ne pas maitriser la technologie </a:t>
                      </a:r>
                      <a:br>
                        <a:rPr lang="fr-FR" dirty="0" smtClean="0">
                          <a:latin typeface="NEOTERIC" pitchFamily="2" charset="0"/>
                        </a:rPr>
                      </a:br>
                      <a:r>
                        <a:rPr lang="fr-FR" dirty="0" smtClean="0">
                          <a:latin typeface="NEOTERIC" pitchFamily="2" charset="0"/>
                        </a:rPr>
                        <a:t>client-serveur</a:t>
                      </a:r>
                      <a:r>
                        <a:rPr lang="fr-FR" baseline="0" dirty="0" smtClean="0">
                          <a:latin typeface="NEOTERIC" pitchFamily="2" charset="0"/>
                        </a:rPr>
                        <a:t> </a:t>
                      </a:r>
                      <a:r>
                        <a:rPr lang="fr-FR" baseline="0" dirty="0" err="1" smtClean="0">
                          <a:latin typeface="NEOTERIC" pitchFamily="2" charset="0"/>
                        </a:rPr>
                        <a:t>signalR</a:t>
                      </a:r>
                      <a:endParaRPr lang="fr-FR" dirty="0">
                        <a:latin typeface="NEOTERIC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NEOTERIC" pitchFamily="2" charset="0"/>
                        </a:rPr>
                        <a:t>- Demande</a:t>
                      </a:r>
                      <a:r>
                        <a:rPr lang="fr-FR" baseline="0" dirty="0" smtClean="0">
                          <a:latin typeface="NEOTERIC" pitchFamily="2" charset="0"/>
                        </a:rPr>
                        <a:t> d’aide à nos suiveurs</a:t>
                      </a:r>
                    </a:p>
                    <a:p>
                      <a:pPr algn="ctr"/>
                      <a:r>
                        <a:rPr lang="fr-FR" dirty="0" smtClean="0">
                          <a:latin typeface="NEOTERIC" pitchFamily="2" charset="0"/>
                        </a:rPr>
                        <a:t>- Utilisation d’une autre </a:t>
                      </a:r>
                      <a:br>
                        <a:rPr lang="fr-FR" dirty="0" smtClean="0">
                          <a:latin typeface="NEOTERIC" pitchFamily="2" charset="0"/>
                        </a:rPr>
                      </a:br>
                      <a:r>
                        <a:rPr lang="fr-FR" dirty="0" smtClean="0">
                          <a:latin typeface="NEOTERIC" pitchFamily="2" charset="0"/>
                        </a:rPr>
                        <a:t>technologie</a:t>
                      </a:r>
                      <a:r>
                        <a:rPr lang="fr-FR" baseline="0" dirty="0" smtClean="0">
                          <a:latin typeface="NEOTERIC" pitchFamily="2" charset="0"/>
                        </a:rPr>
                        <a:t> client-serveur</a:t>
                      </a:r>
                      <a:endParaRPr lang="fr-FR" dirty="0">
                        <a:latin typeface="NEOTERIC" pitchFamily="2" charset="0"/>
                      </a:endParaRPr>
                    </a:p>
                  </a:txBody>
                  <a:tcPr/>
                </a:tc>
              </a:tr>
              <a:tr h="821913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NEOTERIC" pitchFamily="2" charset="0"/>
                        </a:rPr>
                        <a:t>Projet non-finalisé à temps</a:t>
                      </a:r>
                      <a:endParaRPr lang="fr-FR" dirty="0">
                        <a:latin typeface="NEOTERIC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Tx/>
                        <a:buChar char="-"/>
                      </a:pPr>
                      <a:r>
                        <a:rPr lang="fr-FR" dirty="0" smtClean="0">
                          <a:latin typeface="NEOTERIC" pitchFamily="2" charset="0"/>
                        </a:rPr>
                        <a:t>Réduire les fonctionnalités et </a:t>
                      </a:r>
                      <a:br>
                        <a:rPr lang="fr-FR" dirty="0" smtClean="0">
                          <a:latin typeface="NEOTERIC" pitchFamily="2" charset="0"/>
                        </a:rPr>
                      </a:br>
                      <a:r>
                        <a:rPr lang="fr-FR" dirty="0" smtClean="0">
                          <a:latin typeface="NEOTERIC" pitchFamily="2" charset="0"/>
                        </a:rPr>
                        <a:t>garder celles de bases</a:t>
                      </a:r>
                    </a:p>
                    <a:p>
                      <a:pPr marL="285750" indent="-285750" algn="ctr">
                        <a:buFontTx/>
                        <a:buChar char="-"/>
                      </a:pPr>
                      <a:r>
                        <a:rPr lang="fr-FR" dirty="0" smtClean="0">
                          <a:latin typeface="NEOTERIC" pitchFamily="2" charset="0"/>
                        </a:rPr>
                        <a:t>Mettre à jour le jeu au</a:t>
                      </a:r>
                      <a:r>
                        <a:rPr lang="fr-FR" baseline="0" dirty="0" smtClean="0">
                          <a:latin typeface="NEOTERIC" pitchFamily="2" charset="0"/>
                        </a:rPr>
                        <a:t> fil du </a:t>
                      </a:r>
                      <a:br>
                        <a:rPr lang="fr-FR" baseline="0" dirty="0" smtClean="0">
                          <a:latin typeface="NEOTERIC" pitchFamily="2" charset="0"/>
                        </a:rPr>
                      </a:br>
                      <a:r>
                        <a:rPr lang="fr-FR" baseline="0" dirty="0" smtClean="0">
                          <a:latin typeface="NEOTERIC" pitchFamily="2" charset="0"/>
                        </a:rPr>
                        <a:t>temps</a:t>
                      </a:r>
                      <a:endParaRPr lang="fr-FR" dirty="0">
                        <a:latin typeface="NEOTERIC" pitchFamily="2" charset="0"/>
                      </a:endParaRPr>
                    </a:p>
                  </a:txBody>
                  <a:tcPr/>
                </a:tc>
              </a:tr>
              <a:tr h="821913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NEOTERIC" pitchFamily="2" charset="0"/>
                        </a:rPr>
                        <a:t>Serveur</a:t>
                      </a:r>
                      <a:r>
                        <a:rPr lang="fr-FR" baseline="0" dirty="0" smtClean="0">
                          <a:latin typeface="NEOTERIC" pitchFamily="2" charset="0"/>
                        </a:rPr>
                        <a:t> d’intégration </a:t>
                      </a:r>
                      <a:br>
                        <a:rPr lang="fr-FR" baseline="0" dirty="0" smtClean="0">
                          <a:latin typeface="NEOTERIC" pitchFamily="2" charset="0"/>
                        </a:rPr>
                      </a:br>
                      <a:r>
                        <a:rPr lang="fr-FR" baseline="0" dirty="0" smtClean="0">
                          <a:latin typeface="NEOTERIC" pitchFamily="2" charset="0"/>
                        </a:rPr>
                        <a:t>non disponible</a:t>
                      </a:r>
                      <a:endParaRPr lang="fr-FR" dirty="0">
                        <a:latin typeface="NEOTERIC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NEOTERIC" pitchFamily="2" charset="0"/>
                        </a:rPr>
                        <a:t>- Travail sur les postes</a:t>
                      </a:r>
                      <a:r>
                        <a:rPr lang="fr-FR" baseline="0" dirty="0" smtClean="0">
                          <a:latin typeface="NEOTERIC" pitchFamily="2" charset="0"/>
                        </a:rPr>
                        <a:t> en local</a:t>
                      </a:r>
                      <a:endParaRPr lang="fr-FR" dirty="0">
                        <a:latin typeface="NEOTERIC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7053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498598"/>
          </a:xfrm>
        </p:spPr>
        <p:txBody>
          <a:bodyPr/>
          <a:lstStyle/>
          <a:p>
            <a:r>
              <a:rPr lang="fr-FR" noProof="0" dirty="0" smtClean="0"/>
              <a:t>Etudes de faisabilité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06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00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137410" y="764704"/>
            <a:ext cx="4583876" cy="1354217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ko-KR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Etudes de </a:t>
            </a:r>
            <a:r>
              <a:rPr lang="en-US" altLang="ko-KR" b="0" spc="50" dirty="0" err="1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faisabilité</a:t>
            </a:r>
            <a:r>
              <a:rPr lang="en-US" altLang="ko-KR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 </a:t>
            </a:r>
            <a:endParaRPr lang="en-US" altLang="ko-KR" sz="3600" b="0" spc="50" dirty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2987824" y="764704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4" name="Rectangle 3"/>
          <p:cNvSpPr/>
          <p:nvPr/>
        </p:nvSpPr>
        <p:spPr>
          <a:xfrm>
            <a:off x="1081521" y="2118921"/>
            <a:ext cx="737891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fr-FR" dirty="0" smtClean="0">
              <a:latin typeface="NEOTERIC" pitchFamily="2" charset="0"/>
            </a:endParaRPr>
          </a:p>
          <a:p>
            <a:pPr algn="ctr"/>
            <a:r>
              <a:rPr lang="fr-FR" dirty="0" smtClean="0">
                <a:latin typeface="NEOTERIC" pitchFamily="2" charset="0"/>
              </a:rPr>
              <a:t>-</a:t>
            </a:r>
            <a:r>
              <a:rPr lang="fr-FR" dirty="0" smtClean="0">
                <a:latin typeface="NEOTERIC" pitchFamily="2" charset="0"/>
              </a:rPr>
              <a:t>Trouver </a:t>
            </a:r>
            <a:r>
              <a:rPr lang="fr-FR" dirty="0">
                <a:latin typeface="NEOTERIC" pitchFamily="2" charset="0"/>
              </a:rPr>
              <a:t>une </a:t>
            </a:r>
            <a:r>
              <a:rPr lang="fr-FR" b="1" dirty="0">
                <a:latin typeface="NEOTERIC" pitchFamily="2" charset="0"/>
              </a:rPr>
              <a:t>technologie de serveur </a:t>
            </a:r>
            <a:r>
              <a:rPr lang="fr-FR" dirty="0">
                <a:latin typeface="NEOTERIC" pitchFamily="2" charset="0"/>
              </a:rPr>
              <a:t>permettant d’héberger </a:t>
            </a:r>
            <a:r>
              <a:rPr lang="fr-FR" dirty="0" smtClean="0">
                <a:latin typeface="NEOTERIC" pitchFamily="2" charset="0"/>
              </a:rPr>
              <a:t>un </a:t>
            </a:r>
          </a:p>
          <a:p>
            <a:pPr algn="ctr"/>
            <a:r>
              <a:rPr lang="fr-FR" dirty="0" smtClean="0">
                <a:latin typeface="NEOTERIC" pitchFamily="2" charset="0"/>
              </a:rPr>
              <a:t>nombre important de </a:t>
            </a:r>
            <a:r>
              <a:rPr lang="fr-FR" dirty="0">
                <a:latin typeface="NEOTERIC" pitchFamily="2" charset="0"/>
              </a:rPr>
              <a:t>joueurs </a:t>
            </a:r>
            <a:r>
              <a:rPr lang="fr-FR" dirty="0" smtClean="0">
                <a:latin typeface="NEOTERIC" pitchFamily="2" charset="0"/>
              </a:rPr>
              <a:t>simultanément</a:t>
            </a:r>
          </a:p>
          <a:p>
            <a:pPr algn="ctr"/>
            <a:endParaRPr lang="fr-FR" dirty="0" smtClean="0">
              <a:latin typeface="NEOTERIC" pitchFamily="2" charset="0"/>
            </a:endParaRPr>
          </a:p>
          <a:p>
            <a:pPr algn="ctr"/>
            <a:r>
              <a:rPr lang="fr-FR" dirty="0" smtClean="0">
                <a:latin typeface="NEOTERIC" pitchFamily="2" charset="0"/>
              </a:rPr>
              <a:t>-Trouver </a:t>
            </a:r>
            <a:r>
              <a:rPr lang="fr-FR" dirty="0">
                <a:latin typeface="NEOTERIC" pitchFamily="2" charset="0"/>
              </a:rPr>
              <a:t>un </a:t>
            </a:r>
            <a:r>
              <a:rPr lang="fr-FR" b="1" dirty="0">
                <a:latin typeface="NEOTERIC" pitchFamily="2" charset="0"/>
              </a:rPr>
              <a:t>Framework JavaScript </a:t>
            </a:r>
            <a:r>
              <a:rPr lang="fr-FR" dirty="0">
                <a:latin typeface="NEOTERIC" pitchFamily="2" charset="0"/>
              </a:rPr>
              <a:t>nous permettant de réaliser la partie graphique du jeu</a:t>
            </a:r>
            <a:r>
              <a:rPr lang="fr-FR" dirty="0" smtClean="0">
                <a:latin typeface="NEOTERIC" pitchFamily="2" charset="0"/>
              </a:rPr>
              <a:t>.</a:t>
            </a:r>
          </a:p>
          <a:p>
            <a:pPr algn="ctr"/>
            <a:endParaRPr lang="fr-FR" dirty="0">
              <a:latin typeface="NEOTERIC" pitchFamily="2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081521" y="3891231"/>
            <a:ext cx="737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i="1" dirty="0" smtClean="0">
                <a:latin typeface="NEOTERIC" pitchFamily="2" charset="0"/>
              </a:rPr>
              <a:t>- </a:t>
            </a:r>
            <a:r>
              <a:rPr lang="fr-FR" sz="3600" b="1" dirty="0" smtClean="0">
                <a:solidFill>
                  <a:srgbClr val="00B050"/>
                </a:solidFill>
                <a:latin typeface="NEOTERIC" pitchFamily="2" charset="0"/>
              </a:rPr>
              <a:t>ASP </a:t>
            </a:r>
            <a:r>
              <a:rPr lang="fr-FR" sz="3600" b="1" dirty="0">
                <a:solidFill>
                  <a:srgbClr val="00B050"/>
                </a:solidFill>
                <a:latin typeface="NEOTERIC" pitchFamily="2" charset="0"/>
              </a:rPr>
              <a:t>.</a:t>
            </a:r>
            <a:r>
              <a:rPr lang="fr-FR" sz="3600" b="1" dirty="0" smtClean="0">
                <a:solidFill>
                  <a:srgbClr val="00B050"/>
                </a:solidFill>
                <a:latin typeface="NEOTERIC" pitchFamily="2" charset="0"/>
              </a:rPr>
              <a:t>Net</a:t>
            </a:r>
            <a:r>
              <a:rPr lang="fr-FR" sz="3600" dirty="0">
                <a:latin typeface="NEOTERIC" pitchFamily="2" charset="0"/>
              </a:rPr>
              <a:t> </a:t>
            </a:r>
            <a:r>
              <a:rPr lang="fr-FR" sz="3600" dirty="0" smtClean="0">
                <a:latin typeface="NEOTERIC" pitchFamily="2" charset="0"/>
              </a:rPr>
              <a:t>+ SignalR</a:t>
            </a:r>
            <a:endParaRPr lang="fr-FR" sz="3600" dirty="0">
              <a:latin typeface="NEOTERIC" pitchFamily="2" charset="0"/>
            </a:endParaRPr>
          </a:p>
          <a:p>
            <a:pPr algn="ctr"/>
            <a:r>
              <a:rPr lang="fr-FR" sz="3600" b="1" i="1" dirty="0" smtClean="0">
                <a:latin typeface="NEOTERIC" pitchFamily="2" charset="0"/>
              </a:rPr>
              <a:t>- </a:t>
            </a:r>
            <a:r>
              <a:rPr lang="fr-FR" sz="3600" b="1" dirty="0" smtClean="0">
                <a:solidFill>
                  <a:srgbClr val="00B050"/>
                </a:solidFill>
                <a:latin typeface="NEOTERIC" pitchFamily="2" charset="0"/>
              </a:rPr>
              <a:t>Phaser</a:t>
            </a:r>
            <a:r>
              <a:rPr lang="fr-FR" sz="3600" dirty="0">
                <a:latin typeface="NEOTERIC" pitchFamily="2" charset="0"/>
              </a:rPr>
              <a:t> </a:t>
            </a:r>
            <a:r>
              <a:rPr lang="fr-FR" sz="3600" dirty="0" smtClean="0">
                <a:latin typeface="NEOTERIC" pitchFamily="2" charset="0"/>
              </a:rPr>
              <a:t>+ TypeScript</a:t>
            </a:r>
            <a:endParaRPr lang="fr-FR" sz="3600" dirty="0">
              <a:latin typeface="NEOTER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69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1107996"/>
          </a:xfrm>
        </p:spPr>
        <p:txBody>
          <a:bodyPr/>
          <a:lstStyle/>
          <a:p>
            <a:r>
              <a:rPr lang="fr-FR" altLang="ko-KR" noProof="0" dirty="0" smtClean="0"/>
              <a:t>Carte de </a:t>
            </a:r>
            <a:r>
              <a:rPr lang="fr-FR" altLang="ko-KR" noProof="0" dirty="0" smtClean="0"/>
              <a:t>navigation</a:t>
            </a:r>
          </a:p>
          <a:p>
            <a:r>
              <a:rPr lang="fr-FR" altLang="ko-KR" dirty="0" smtClean="0">
                <a:latin typeface="Impact" panose="020B0806030902050204" pitchFamily="34" charset="0"/>
              </a:rPr>
              <a:t>Et interface utilisateur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07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60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323094" y="853300"/>
            <a:ext cx="4583876" cy="1354217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ko-KR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Carte de navigation</a:t>
            </a:r>
            <a:endParaRPr lang="en-US" altLang="ko-KR" sz="3600" b="0" spc="50" dirty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6" name="Image 5" descr="Carte de navigatio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650" y="2207517"/>
            <a:ext cx="4139952" cy="47068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030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323094" y="853300"/>
            <a:ext cx="4583876" cy="1354217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ko-KR" b="0" spc="50" dirty="0" smtClean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Interface </a:t>
            </a:r>
            <a:r>
              <a:rPr lang="en-US" altLang="ko-KR" b="0" spc="50" dirty="0" err="1" smtClean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utilisateur</a:t>
            </a:r>
            <a:endParaRPr lang="en-US" altLang="ko-KR" sz="3600" b="0" spc="50" dirty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844824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727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498598"/>
          </a:xfrm>
        </p:spPr>
        <p:txBody>
          <a:bodyPr/>
          <a:lstStyle/>
          <a:p>
            <a:r>
              <a:rPr lang="fr-FR" altLang="ko-KR" noProof="0" dirty="0" smtClean="0"/>
              <a:t>Attributs de qualité</a:t>
            </a:r>
            <a:endParaRPr lang="fr-FR" altLang="ko-KR" noProof="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08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70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1115616" y="2780928"/>
            <a:ext cx="4716016" cy="725759"/>
          </a:xfrm>
        </p:spPr>
        <p:txBody>
          <a:bodyPr/>
          <a:lstStyle/>
          <a:p>
            <a:r>
              <a:rPr lang="fr-FR" altLang="ko-KR" sz="4800" noProof="0" dirty="0" smtClean="0"/>
              <a:t>SOMMAIRE</a:t>
            </a:r>
            <a:endParaRPr lang="fr-FR" altLang="ko-KR" sz="4800" noProof="0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>
          <a:xfrm>
            <a:off x="1090488" y="3618986"/>
            <a:ext cx="3615873" cy="396943"/>
          </a:xfrm>
        </p:spPr>
        <p:txBody>
          <a:bodyPr/>
          <a:lstStyle/>
          <a:p>
            <a:r>
              <a:rPr lang="fr-FR" altLang="ko-KR" noProof="0" dirty="0" smtClean="0"/>
              <a:t>01.  Mission</a:t>
            </a:r>
            <a:endParaRPr lang="fr-FR" altLang="ko-KR" noProof="0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2"/>
          </p:nvPr>
        </p:nvSpPr>
        <p:spPr>
          <a:xfrm>
            <a:off x="1090487" y="4087454"/>
            <a:ext cx="3615873" cy="396943"/>
          </a:xfrm>
        </p:spPr>
        <p:txBody>
          <a:bodyPr/>
          <a:lstStyle/>
          <a:p>
            <a:r>
              <a:rPr lang="fr-FR" altLang="ko-KR" noProof="0" dirty="0" smtClean="0"/>
              <a:t>02.  Objectifs</a:t>
            </a:r>
            <a:endParaRPr lang="fr-FR" altLang="ko-KR" noProof="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4731489" y="4001188"/>
            <a:ext cx="3615873" cy="396943"/>
          </a:xfrm>
        </p:spPr>
        <p:txBody>
          <a:bodyPr/>
          <a:lstStyle/>
          <a:p>
            <a:r>
              <a:rPr lang="fr-FR" altLang="ko-KR" noProof="0" dirty="0" smtClean="0"/>
              <a:t> </a:t>
            </a:r>
            <a:endParaRPr lang="fr-FR" altLang="ko-KR" noProof="0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4"/>
          </p:nvPr>
        </p:nvSpPr>
        <p:spPr>
          <a:xfrm>
            <a:off x="4720053" y="4976920"/>
            <a:ext cx="3615873" cy="396943"/>
          </a:xfrm>
        </p:spPr>
        <p:txBody>
          <a:bodyPr/>
          <a:lstStyle/>
          <a:p>
            <a:r>
              <a:rPr lang="fr-FR" altLang="ko-KR" noProof="0" dirty="0" smtClean="0"/>
              <a:t> </a:t>
            </a:r>
            <a:endParaRPr lang="fr-FR" altLang="ko-KR" noProof="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1115616" y="2793274"/>
            <a:ext cx="14188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1403648" y="4403928"/>
            <a:ext cx="2304256" cy="1384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kumimoji="0" lang="en-US" altLang="ko-KR" sz="9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kumimoji="0" lang="en-US" altLang="ko-KR" sz="9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텍스트 개체 틀 7"/>
          <p:cNvSpPr txBox="1">
            <a:spLocks/>
          </p:cNvSpPr>
          <p:nvPr/>
        </p:nvSpPr>
        <p:spPr>
          <a:xfrm>
            <a:off x="5288257" y="3583710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effectLst/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dirty="0" smtClean="0"/>
              <a:t>06. </a:t>
            </a:r>
            <a:r>
              <a:rPr lang="fr-FR" dirty="0"/>
              <a:t>Etudes de faisabilité </a:t>
            </a:r>
            <a:endParaRPr lang="ko-KR" altLang="en-US" dirty="0"/>
          </a:p>
        </p:txBody>
      </p:sp>
      <p:sp>
        <p:nvSpPr>
          <p:cNvPr id="15" name="텍스트 개체 틀 7"/>
          <p:cNvSpPr txBox="1">
            <a:spLocks/>
          </p:cNvSpPr>
          <p:nvPr/>
        </p:nvSpPr>
        <p:spPr>
          <a:xfrm>
            <a:off x="1104180" y="5051669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effectLst/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dirty="0" smtClean="0"/>
              <a:t>04. SWOT</a:t>
            </a:r>
            <a:endParaRPr lang="ko-KR" altLang="en-US" dirty="0"/>
          </a:p>
        </p:txBody>
      </p:sp>
      <p:sp>
        <p:nvSpPr>
          <p:cNvPr id="16" name="텍스트 개체 틀 7"/>
          <p:cNvSpPr txBox="1">
            <a:spLocks/>
          </p:cNvSpPr>
          <p:nvPr/>
        </p:nvSpPr>
        <p:spPr>
          <a:xfrm>
            <a:off x="1115616" y="5564709"/>
            <a:ext cx="3816424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effectLst/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dirty="0" smtClean="0"/>
              <a:t>05. </a:t>
            </a:r>
            <a:r>
              <a:rPr lang="fr-FR" dirty="0"/>
              <a:t>Risques et actions en conséquence </a:t>
            </a:r>
            <a:endParaRPr lang="ko-KR" altLang="en-US" dirty="0"/>
          </a:p>
        </p:txBody>
      </p:sp>
      <p:sp>
        <p:nvSpPr>
          <p:cNvPr id="17" name="텍스트 개체 틀 7"/>
          <p:cNvSpPr txBox="1">
            <a:spLocks/>
          </p:cNvSpPr>
          <p:nvPr/>
        </p:nvSpPr>
        <p:spPr>
          <a:xfrm>
            <a:off x="5288257" y="4084984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effectLst/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dirty="0" smtClean="0"/>
              <a:t>07. </a:t>
            </a:r>
            <a:r>
              <a:rPr lang="fr-FR" altLang="ko-KR" dirty="0"/>
              <a:t> </a:t>
            </a:r>
            <a:r>
              <a:rPr lang="fr-FR" altLang="ko-KR" dirty="0" smtClean="0"/>
              <a:t>Carte de </a:t>
            </a:r>
            <a:r>
              <a:rPr lang="fr-FR" altLang="ko-KR" dirty="0" smtClean="0"/>
              <a:t>navigation et interface</a:t>
            </a:r>
            <a:endParaRPr lang="ko-KR" altLang="en-US" dirty="0"/>
          </a:p>
        </p:txBody>
      </p:sp>
      <p:sp>
        <p:nvSpPr>
          <p:cNvPr id="22" name="텍스트 개체 틀 7"/>
          <p:cNvSpPr txBox="1">
            <a:spLocks/>
          </p:cNvSpPr>
          <p:nvPr/>
        </p:nvSpPr>
        <p:spPr>
          <a:xfrm>
            <a:off x="5288257" y="4540503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effectLst/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dirty="0" smtClean="0"/>
              <a:t>08. Attributs de qualité</a:t>
            </a:r>
            <a:endParaRPr lang="ko-KR" altLang="en-US" dirty="0"/>
          </a:p>
        </p:txBody>
      </p:sp>
      <p:sp>
        <p:nvSpPr>
          <p:cNvPr id="23" name="텍스트 개체 틀 7"/>
          <p:cNvSpPr txBox="1">
            <a:spLocks/>
          </p:cNvSpPr>
          <p:nvPr/>
        </p:nvSpPr>
        <p:spPr>
          <a:xfrm>
            <a:off x="5288255" y="5564709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effectLst/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dirty="0" smtClean="0"/>
              <a:t>10. Vision sur la prochaine itération</a:t>
            </a:r>
            <a:endParaRPr lang="ko-KR" altLang="en-US" dirty="0"/>
          </a:p>
        </p:txBody>
      </p:sp>
      <p:sp>
        <p:nvSpPr>
          <p:cNvPr id="24" name="텍스트 개체 틀 7"/>
          <p:cNvSpPr txBox="1">
            <a:spLocks/>
          </p:cNvSpPr>
          <p:nvPr/>
        </p:nvSpPr>
        <p:spPr>
          <a:xfrm>
            <a:off x="5288256" y="5051668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effectLst/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dirty="0" smtClean="0"/>
              <a:t>09. Technologies utilisées</a:t>
            </a:r>
            <a:endParaRPr lang="ko-KR" altLang="en-US" dirty="0"/>
          </a:p>
        </p:txBody>
      </p:sp>
      <p:sp>
        <p:nvSpPr>
          <p:cNvPr id="25" name="텍스트 개체 틀 7"/>
          <p:cNvSpPr txBox="1">
            <a:spLocks/>
          </p:cNvSpPr>
          <p:nvPr/>
        </p:nvSpPr>
        <p:spPr>
          <a:xfrm>
            <a:off x="1115616" y="4542427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effectLst/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03. </a:t>
            </a:r>
            <a:r>
              <a:rPr lang="fr-FR" dirty="0"/>
              <a:t>Gestion du </a:t>
            </a:r>
            <a:r>
              <a:rPr lang="fr-FR" dirty="0" err="1"/>
              <a:t>board</a:t>
            </a:r>
            <a:r>
              <a:rPr lang="fr-FR" dirty="0"/>
              <a:t> agile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434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323094" y="853300"/>
            <a:ext cx="4583876" cy="677108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fr-FR" altLang="ko-KR" b="0" spc="50" dirty="0" smtClean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Attributs</a:t>
            </a:r>
            <a:r>
              <a:rPr lang="en-US" altLang="ko-KR" b="0" spc="50" dirty="0" smtClean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altLang="ko-KR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de </a:t>
            </a:r>
            <a:r>
              <a:rPr lang="en-US" altLang="ko-KR" b="0" spc="50" dirty="0" err="1" smtClean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qualité</a:t>
            </a:r>
            <a:endParaRPr lang="en-US" altLang="ko-KR" b="0" spc="50" dirty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20</a:t>
            </a:fld>
            <a:endParaRPr lang="ko-KR" altLang="en-US"/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855128"/>
              </p:ext>
            </p:extLst>
          </p:nvPr>
        </p:nvGraphicFramePr>
        <p:xfrm>
          <a:off x="1081521" y="2136904"/>
          <a:ext cx="7378911" cy="3884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8911"/>
              </a:tblGrid>
              <a:tr h="485548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Impact" panose="020B0806030902050204" pitchFamily="34" charset="0"/>
                        </a:rPr>
                        <a:t>Attributs de qualités</a:t>
                      </a:r>
                      <a:endParaRPr lang="fr-FR" dirty="0">
                        <a:latin typeface="Impact" panose="020B0806030902050204" pitchFamily="34" charset="0"/>
                      </a:endParaRPr>
                    </a:p>
                  </a:txBody>
                  <a:tcPr/>
                </a:tc>
              </a:tr>
              <a:tr h="485548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Impact" panose="020B0806030902050204" pitchFamily="34" charset="0"/>
                        </a:rPr>
                        <a:t>Serveur disponible</a:t>
                      </a:r>
                      <a:r>
                        <a:rPr lang="fr-FR" baseline="0" dirty="0" smtClean="0">
                          <a:latin typeface="Impact" panose="020B0806030902050204" pitchFamily="34" charset="0"/>
                        </a:rPr>
                        <a:t> pendant 95% de la journée</a:t>
                      </a:r>
                      <a:endParaRPr lang="fr-FR" dirty="0">
                        <a:latin typeface="Impact" panose="020B0806030902050204" pitchFamily="34" charset="0"/>
                      </a:endParaRPr>
                    </a:p>
                  </a:txBody>
                  <a:tcPr/>
                </a:tc>
              </a:tr>
              <a:tr h="485548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Impact" panose="020B0806030902050204" pitchFamily="34" charset="0"/>
                        </a:rPr>
                        <a:t>Déplacement des joueurs fluide,</a:t>
                      </a:r>
                      <a:r>
                        <a:rPr lang="fr-FR" baseline="0" dirty="0" smtClean="0">
                          <a:latin typeface="Impact" panose="020B0806030902050204" pitchFamily="34" charset="0"/>
                        </a:rPr>
                        <a:t> sans latence (&lt;20ms)</a:t>
                      </a:r>
                      <a:endParaRPr lang="fr-FR" dirty="0">
                        <a:latin typeface="Impact" panose="020B0806030902050204" pitchFamily="34" charset="0"/>
                      </a:endParaRPr>
                    </a:p>
                  </a:txBody>
                  <a:tcPr/>
                </a:tc>
              </a:tr>
              <a:tr h="485548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Impact" panose="020B0806030902050204" pitchFamily="34" charset="0"/>
                        </a:rPr>
                        <a:t>Interface</a:t>
                      </a:r>
                      <a:r>
                        <a:rPr lang="fr-FR" baseline="0" dirty="0" smtClean="0">
                          <a:latin typeface="Impact" panose="020B0806030902050204" pitchFamily="34" charset="0"/>
                        </a:rPr>
                        <a:t> utilisateur simple, intuitive</a:t>
                      </a:r>
                      <a:endParaRPr lang="fr-FR" dirty="0">
                        <a:latin typeface="Impact" panose="020B0806030902050204" pitchFamily="34" charset="0"/>
                      </a:endParaRPr>
                    </a:p>
                  </a:txBody>
                  <a:tcPr/>
                </a:tc>
              </a:tr>
              <a:tr h="485548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Impact" panose="020B0806030902050204" pitchFamily="34" charset="0"/>
                        </a:rPr>
                        <a:t>Jeu simple d’utilisation</a:t>
                      </a:r>
                      <a:endParaRPr lang="fr-FR" dirty="0">
                        <a:latin typeface="Impact" panose="020B0806030902050204" pitchFamily="34" charset="0"/>
                      </a:endParaRPr>
                    </a:p>
                  </a:txBody>
                  <a:tcPr/>
                </a:tc>
              </a:tr>
              <a:tr h="485548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Impact" panose="020B0806030902050204" pitchFamily="34" charset="0"/>
                        </a:rPr>
                        <a:t>Serveur</a:t>
                      </a:r>
                      <a:r>
                        <a:rPr lang="fr-FR" baseline="0" dirty="0" smtClean="0">
                          <a:latin typeface="Impact" panose="020B0806030902050204" pitchFamily="34" charset="0"/>
                        </a:rPr>
                        <a:t> flexible</a:t>
                      </a:r>
                      <a:endParaRPr lang="fr-FR" dirty="0">
                        <a:latin typeface="Impact" panose="020B0806030902050204" pitchFamily="34" charset="0"/>
                      </a:endParaRPr>
                    </a:p>
                  </a:txBody>
                  <a:tcPr/>
                </a:tc>
              </a:tr>
              <a:tr h="485548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Impact" panose="020B0806030902050204" pitchFamily="34" charset="0"/>
                        </a:rPr>
                        <a:t>Données des joueurs</a:t>
                      </a:r>
                      <a:r>
                        <a:rPr lang="fr-FR" baseline="0" dirty="0" smtClean="0">
                          <a:latin typeface="Impact" panose="020B0806030902050204" pitchFamily="34" charset="0"/>
                        </a:rPr>
                        <a:t> sécurisées</a:t>
                      </a:r>
                      <a:endParaRPr lang="fr-FR" dirty="0">
                        <a:latin typeface="Impact" panose="020B0806030902050204" pitchFamily="34" charset="0"/>
                      </a:endParaRPr>
                    </a:p>
                  </a:txBody>
                  <a:tcPr/>
                </a:tc>
              </a:tr>
              <a:tr h="485548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Impact" panose="020B0806030902050204" pitchFamily="34" charset="0"/>
                        </a:rPr>
                        <a:t>Code</a:t>
                      </a:r>
                      <a:r>
                        <a:rPr lang="fr-FR" baseline="0" dirty="0" smtClean="0">
                          <a:latin typeface="Impact" panose="020B0806030902050204" pitchFamily="34" charset="0"/>
                        </a:rPr>
                        <a:t> de qualité, commenté, flexible</a:t>
                      </a:r>
                      <a:endParaRPr lang="fr-FR" dirty="0">
                        <a:latin typeface="Impact" panose="020B080603090205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2979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498598"/>
          </a:xfrm>
        </p:spPr>
        <p:txBody>
          <a:bodyPr/>
          <a:lstStyle/>
          <a:p>
            <a:r>
              <a:rPr lang="fr-FR" altLang="ko-KR" noProof="0" dirty="0" smtClean="0"/>
              <a:t>Technologies utilisées</a:t>
            </a:r>
            <a:endParaRPr lang="fr-FR" altLang="ko-KR" noProof="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09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23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323094" y="853300"/>
            <a:ext cx="4583876" cy="1354217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ko-KR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Technologies </a:t>
            </a:r>
            <a:r>
              <a:rPr lang="en-US" altLang="ko-KR" b="0" spc="50" dirty="0" err="1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utilisées</a:t>
            </a:r>
            <a:endParaRPr lang="en-US" altLang="ko-KR" b="0" spc="50" dirty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310" y="2454671"/>
            <a:ext cx="1794039" cy="179403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029" y="4104691"/>
            <a:ext cx="1507238" cy="125801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511" y="4675847"/>
            <a:ext cx="2099312" cy="1134763"/>
          </a:xfrm>
          <a:prstGeom prst="rect">
            <a:avLst/>
          </a:prstGeom>
        </p:spPr>
      </p:pic>
      <p:pic>
        <p:nvPicPr>
          <p:cNvPr id="1026" name="Picture 2" descr="LogoAspNet.png (698×448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995" y="2136905"/>
            <a:ext cx="2938272" cy="18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9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997196"/>
          </a:xfrm>
        </p:spPr>
        <p:txBody>
          <a:bodyPr/>
          <a:lstStyle/>
          <a:p>
            <a:r>
              <a:rPr lang="fr-FR" altLang="ko-KR" noProof="0" dirty="0" smtClean="0"/>
              <a:t>Vision sur </a:t>
            </a:r>
            <a:r>
              <a:rPr lang="fr-FR" altLang="ko-KR" noProof="0" smtClean="0"/>
              <a:t>la prochaine </a:t>
            </a:r>
            <a:r>
              <a:rPr lang="fr-FR" altLang="ko-KR" noProof="0" dirty="0" smtClean="0"/>
              <a:t>itération</a:t>
            </a:r>
            <a:endParaRPr lang="fr-FR" altLang="ko-KR" noProof="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fr-FR" altLang="ko-KR" noProof="0" dirty="0" smtClean="0"/>
              <a:t>10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66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323094" y="853300"/>
            <a:ext cx="4583876" cy="1354217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fr-FR" altLang="ko-KR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Vision sur la prochaine itération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4" name="Rectangle 3"/>
          <p:cNvSpPr/>
          <p:nvPr/>
        </p:nvSpPr>
        <p:spPr>
          <a:xfrm>
            <a:off x="1170576" y="2492896"/>
            <a:ext cx="72008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dirty="0" smtClean="0"/>
              <a:t>- </a:t>
            </a:r>
            <a:r>
              <a:rPr lang="fr-FR" sz="2400" dirty="0" smtClean="0">
                <a:solidFill>
                  <a:schemeClr val="accent2"/>
                </a:solidFill>
              </a:rPr>
              <a:t>S</a:t>
            </a:r>
            <a:r>
              <a:rPr lang="fr-FR" sz="2400" dirty="0" smtClean="0"/>
              <a:t>ystème de connexion des utilisateurs</a:t>
            </a:r>
            <a:endParaRPr lang="fr-FR" sz="2400" dirty="0"/>
          </a:p>
          <a:p>
            <a:pPr marL="342900" indent="-342900" algn="ctr">
              <a:buFontTx/>
              <a:buChar char="-"/>
            </a:pPr>
            <a:endParaRPr lang="fr-FR" sz="2400" dirty="0" smtClean="0"/>
          </a:p>
          <a:p>
            <a:pPr marL="342900" indent="-342900" algn="ctr">
              <a:buFontTx/>
              <a:buChar char="-"/>
            </a:pPr>
            <a:r>
              <a:rPr lang="fr-FR" sz="2400" dirty="0" smtClean="0">
                <a:solidFill>
                  <a:schemeClr val="accent2"/>
                </a:solidFill>
              </a:rPr>
              <a:t>S</a:t>
            </a:r>
            <a:r>
              <a:rPr lang="fr-FR" sz="2400" dirty="0" smtClean="0"/>
              <a:t>erveur </a:t>
            </a:r>
            <a:r>
              <a:rPr lang="fr-FR" sz="2400" dirty="0"/>
              <a:t>qui permettra la </a:t>
            </a:r>
            <a:r>
              <a:rPr lang="fr-FR" sz="2400" dirty="0" smtClean="0"/>
              <a:t>synchronisation</a:t>
            </a:r>
          </a:p>
          <a:p>
            <a:pPr algn="ctr"/>
            <a:r>
              <a:rPr lang="fr-FR" sz="2400" dirty="0" smtClean="0"/>
              <a:t> </a:t>
            </a:r>
            <a:r>
              <a:rPr lang="fr-FR" sz="2400" dirty="0"/>
              <a:t>des </a:t>
            </a:r>
            <a:r>
              <a:rPr lang="fr-FR" sz="2400" dirty="0" smtClean="0"/>
              <a:t>joueurs</a:t>
            </a:r>
          </a:p>
          <a:p>
            <a:pPr marL="342900" indent="-342900" algn="ctr">
              <a:buFontTx/>
              <a:buChar char="-"/>
            </a:pPr>
            <a:endParaRPr lang="fr-FR" sz="2400" dirty="0"/>
          </a:p>
          <a:p>
            <a:pPr marL="342900" indent="-342900" algn="ctr">
              <a:buFontTx/>
              <a:buChar char="-"/>
            </a:pPr>
            <a:r>
              <a:rPr lang="fr-FR" sz="2400" dirty="0" smtClean="0">
                <a:solidFill>
                  <a:schemeClr val="accent2"/>
                </a:solidFill>
              </a:rPr>
              <a:t>B</a:t>
            </a:r>
            <a:r>
              <a:rPr lang="fr-FR" sz="2400" dirty="0" smtClean="0"/>
              <a:t>ase </a:t>
            </a:r>
            <a:r>
              <a:rPr lang="fr-FR" sz="2400" dirty="0"/>
              <a:t>de données relationnelle contenant </a:t>
            </a:r>
            <a:endParaRPr lang="fr-FR" sz="2400" dirty="0" smtClean="0"/>
          </a:p>
          <a:p>
            <a:pPr algn="ctr"/>
            <a:r>
              <a:rPr lang="fr-FR" sz="2400" dirty="0" smtClean="0"/>
              <a:t>les </a:t>
            </a:r>
            <a:r>
              <a:rPr lang="fr-FR" sz="2400" dirty="0"/>
              <a:t>données liées aux joueurs </a:t>
            </a:r>
            <a:endParaRPr lang="fr-FR" sz="2400" dirty="0" smtClean="0"/>
          </a:p>
          <a:p>
            <a:pPr algn="ctr"/>
            <a:r>
              <a:rPr lang="fr-FR" sz="2400" dirty="0" smtClean="0"/>
              <a:t>et </a:t>
            </a:r>
            <a:r>
              <a:rPr lang="fr-FR" sz="2400" dirty="0"/>
              <a:t>à l’environnement</a:t>
            </a:r>
          </a:p>
        </p:txBody>
      </p:sp>
    </p:spTree>
    <p:extLst>
      <p:ext uri="{BB962C8B-B14F-4D97-AF65-F5344CB8AC3E}">
        <p14:creationId xmlns:p14="http://schemas.microsoft.com/office/powerpoint/2010/main" val="120427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1579418" y="4079173"/>
            <a:ext cx="5985164" cy="638000"/>
          </a:xfrm>
        </p:spPr>
        <p:txBody>
          <a:bodyPr/>
          <a:lstStyle/>
          <a:p>
            <a:r>
              <a:rPr lang="fr-FR" altLang="ko-KR" noProof="0" dirty="0" smtClean="0"/>
              <a:t>THANK YOU</a:t>
            </a:r>
            <a:endParaRPr lang="fr-FR" altLang="ko-KR" noProof="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422175" y="4079173"/>
            <a:ext cx="228729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587" y="97985"/>
            <a:ext cx="5852667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79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933765" y="5310146"/>
            <a:ext cx="4680520" cy="276999"/>
          </a:xfrm>
        </p:spPr>
        <p:txBody>
          <a:bodyPr/>
          <a:lstStyle/>
          <a:p>
            <a:r>
              <a:rPr lang="fr-FR" altLang="ko-KR" sz="2000" noProof="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Rami MORRI</a:t>
            </a:r>
            <a:endParaRPr lang="fr-FR" altLang="ko-KR" sz="2000" noProof="0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1835696" y="3212976"/>
            <a:ext cx="3611033" cy="914096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EQUIPE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개체 틀 4"/>
          <p:cNvSpPr txBox="1">
            <a:spLocks/>
          </p:cNvSpPr>
          <p:nvPr/>
        </p:nvSpPr>
        <p:spPr>
          <a:xfrm flipH="1">
            <a:off x="918609" y="4536960"/>
            <a:ext cx="468052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3600" b="1" kern="1200" spc="50" baseline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sz="20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Valentin</a:t>
            </a:r>
            <a:r>
              <a:rPr lang="fr-FR" altLang="ko-KR" sz="3200" dirty="0" smtClean="0">
                <a:latin typeface="NEOTERIC" pitchFamily="2" charset="0"/>
              </a:rPr>
              <a:t> </a:t>
            </a:r>
            <a:r>
              <a:rPr lang="fr-FR" altLang="ko-KR" sz="20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CHATELAIN</a:t>
            </a:r>
            <a:endParaRPr lang="ko-KR" altLang="en-US" sz="2000" dirty="0">
              <a:latin typeface="Segoe UI Emoji" panose="020B0502040204020203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908720"/>
            <a:ext cx="3726160" cy="558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6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498598"/>
          </a:xfrm>
        </p:spPr>
        <p:txBody>
          <a:bodyPr/>
          <a:lstStyle/>
          <a:p>
            <a:r>
              <a:rPr lang="fr-FR" altLang="ko-KR" noProof="0" dirty="0" smtClean="0"/>
              <a:t>MISSION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01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34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80062" y="937369"/>
            <a:ext cx="4583876" cy="677108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ko-KR" b="0" spc="50" dirty="0" smtClean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MISSION</a:t>
            </a:r>
            <a:endParaRPr lang="en-US" altLang="ko-KR" b="0" spc="50" dirty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2" name="Rectangle 1"/>
          <p:cNvSpPr/>
          <p:nvPr/>
        </p:nvSpPr>
        <p:spPr>
          <a:xfrm>
            <a:off x="1081521" y="2370936"/>
            <a:ext cx="737891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Créer un jeu </a:t>
            </a:r>
            <a:r>
              <a:rPr lang="fr-FR" sz="2400" b="1" dirty="0">
                <a:solidFill>
                  <a:srgbClr val="000000"/>
                </a:solidFill>
                <a:latin typeface="NEOTERIC" pitchFamily="2" charset="0"/>
              </a:rPr>
              <a:t>massivement multi-joueurs sur </a:t>
            </a:r>
            <a:endParaRPr lang="fr-FR" sz="2400" b="1" dirty="0" smtClean="0">
              <a:solidFill>
                <a:srgbClr val="000000"/>
              </a:solidFill>
              <a:latin typeface="NEOTERIC" pitchFamily="2" charset="0"/>
            </a:endParaRPr>
          </a:p>
          <a:p>
            <a:pPr algn="ctr"/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navigateur </a:t>
            </a:r>
            <a:r>
              <a:rPr lang="fr-FR" sz="2400" b="1" dirty="0">
                <a:solidFill>
                  <a:srgbClr val="000000"/>
                </a:solidFill>
                <a:latin typeface="NEOTERIC" pitchFamily="2" charset="0"/>
              </a:rPr>
              <a:t>web permettant aux joueurs </a:t>
            </a:r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de</a:t>
            </a:r>
          </a:p>
          <a:p>
            <a:pPr algn="ctr"/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 </a:t>
            </a:r>
            <a:r>
              <a:rPr lang="fr-FR" sz="2400" b="1" dirty="0">
                <a:solidFill>
                  <a:srgbClr val="000000"/>
                </a:solidFill>
                <a:latin typeface="NEOTERIC" pitchFamily="2" charset="0"/>
              </a:rPr>
              <a:t>se </a:t>
            </a:r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déplacer librement </a:t>
            </a:r>
            <a:r>
              <a:rPr lang="fr-FR" sz="2400" b="1" dirty="0">
                <a:solidFill>
                  <a:srgbClr val="000000"/>
                </a:solidFill>
                <a:latin typeface="NEOTERIC" pitchFamily="2" charset="0"/>
              </a:rPr>
              <a:t>dans </a:t>
            </a:r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un</a:t>
            </a:r>
          </a:p>
          <a:p>
            <a:pPr algn="ctr"/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 </a:t>
            </a:r>
            <a:r>
              <a:rPr lang="fr-FR" sz="2400" b="1" dirty="0">
                <a:solidFill>
                  <a:srgbClr val="000000"/>
                </a:solidFill>
                <a:latin typeface="NEOTERIC" pitchFamily="2" charset="0"/>
              </a:rPr>
              <a:t>monde virtuel en deux dimensions, de gagner </a:t>
            </a:r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de</a:t>
            </a:r>
          </a:p>
          <a:p>
            <a:pPr algn="ctr"/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 l’argent virtuel</a:t>
            </a:r>
            <a:r>
              <a:rPr lang="fr-FR" sz="2400" b="1" dirty="0">
                <a:solidFill>
                  <a:srgbClr val="000000"/>
                </a:solidFill>
                <a:latin typeface="NEOTERIC" pitchFamily="2" charset="0"/>
              </a:rPr>
              <a:t>, de communiquer avec les </a:t>
            </a:r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autres   </a:t>
            </a:r>
            <a:endParaRPr lang="fr-FR" sz="2400" b="1" dirty="0" smtClean="0">
              <a:solidFill>
                <a:srgbClr val="000000"/>
              </a:solidFill>
              <a:latin typeface="NEOTERIC" pitchFamily="2" charset="0"/>
            </a:endParaRPr>
          </a:p>
          <a:p>
            <a:pPr algn="ctr"/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joueurs</a:t>
            </a:r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,</a:t>
            </a:r>
          </a:p>
          <a:p>
            <a:pPr algn="ctr"/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 </a:t>
            </a:r>
            <a:r>
              <a:rPr lang="fr-FR" sz="2400" b="1" dirty="0">
                <a:solidFill>
                  <a:srgbClr val="000000"/>
                </a:solidFill>
                <a:latin typeface="NEOTERIC" pitchFamily="2" charset="0"/>
              </a:rPr>
              <a:t>d’acheter des propriétés </a:t>
            </a:r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et d’exercer </a:t>
            </a:r>
            <a:r>
              <a:rPr lang="fr-FR" sz="2400" b="1" dirty="0">
                <a:solidFill>
                  <a:srgbClr val="000000"/>
                </a:solidFill>
                <a:latin typeface="NEOTERIC" pitchFamily="2" charset="0"/>
              </a:rPr>
              <a:t>un </a:t>
            </a:r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emploi</a:t>
            </a:r>
          </a:p>
          <a:p>
            <a:pPr algn="ctr"/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 </a:t>
            </a:r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virtuel</a:t>
            </a:r>
            <a:r>
              <a:rPr lang="fr-FR" sz="2400" b="1" dirty="0">
                <a:solidFill>
                  <a:srgbClr val="000000"/>
                </a:solidFill>
                <a:latin typeface="NEOTERIC" pitchFamily="2" charset="0"/>
              </a:rPr>
              <a:t>. </a:t>
            </a:r>
          </a:p>
          <a:p>
            <a:pPr algn="ctr"/>
            <a:endParaRPr lang="fr-FR" sz="2400" b="1" dirty="0">
              <a:latin typeface="NEOTER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86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498598"/>
          </a:xfrm>
        </p:spPr>
        <p:txBody>
          <a:bodyPr/>
          <a:lstStyle/>
          <a:p>
            <a:r>
              <a:rPr lang="fr-FR" altLang="ko-KR" noProof="0" dirty="0" smtClean="0"/>
              <a:t>OBJECTIFS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02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98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80062" y="937369"/>
            <a:ext cx="4583876" cy="677108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ko-KR" b="0" spc="50" dirty="0" smtClean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OBJECTIFS</a:t>
            </a:r>
            <a:endParaRPr lang="en-US" altLang="ko-KR" b="0" spc="50" dirty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2" name="Rectangle 1"/>
          <p:cNvSpPr/>
          <p:nvPr/>
        </p:nvSpPr>
        <p:spPr>
          <a:xfrm>
            <a:off x="1102082" y="1785803"/>
            <a:ext cx="733778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fr-FR" b="1" dirty="0">
              <a:solidFill>
                <a:srgbClr val="000000"/>
              </a:solidFill>
              <a:latin typeface="NEOTERIC" pitchFamily="2" charset="0"/>
            </a:endParaRPr>
          </a:p>
          <a:p>
            <a:pPr marL="285750" indent="-285750" algn="ctr">
              <a:buFontTx/>
              <a:buChar char="-"/>
            </a:pPr>
            <a:r>
              <a:rPr lang="fr-FR" b="1" dirty="0" smtClean="0">
                <a:solidFill>
                  <a:schemeClr val="accent2"/>
                </a:solidFill>
                <a:latin typeface="NEOTERIC" pitchFamily="2" charset="0"/>
              </a:rPr>
              <a:t>M</a:t>
            </a:r>
            <a:r>
              <a:rPr lang="fr-FR" b="1" dirty="0" smtClean="0">
                <a:solidFill>
                  <a:srgbClr val="000000"/>
                </a:solidFill>
                <a:latin typeface="NEOTERIC" pitchFamily="2" charset="0"/>
              </a:rPr>
              <a:t>ettre </a:t>
            </a:r>
            <a:r>
              <a:rPr lang="fr-FR" b="1" dirty="0">
                <a:solidFill>
                  <a:srgbClr val="000000"/>
                </a:solidFill>
                <a:latin typeface="NEOTERIC" pitchFamily="2" charset="0"/>
              </a:rPr>
              <a:t>en place un serveur de jeu capable </a:t>
            </a:r>
            <a:endParaRPr lang="fr-FR" b="1" dirty="0" smtClean="0">
              <a:solidFill>
                <a:srgbClr val="000000"/>
              </a:solidFill>
              <a:latin typeface="NEOTERIC" pitchFamily="2" charset="0"/>
            </a:endParaRPr>
          </a:p>
          <a:p>
            <a:pPr algn="ctr"/>
            <a:r>
              <a:rPr lang="fr-FR" b="1" dirty="0" smtClean="0">
                <a:solidFill>
                  <a:srgbClr val="000000"/>
                </a:solidFill>
                <a:latin typeface="NEOTERIC" pitchFamily="2" charset="0"/>
              </a:rPr>
              <a:t>d’accueillir </a:t>
            </a:r>
            <a:r>
              <a:rPr lang="fr-FR" b="1" dirty="0">
                <a:solidFill>
                  <a:srgbClr val="000000"/>
                </a:solidFill>
                <a:latin typeface="NEOTERIC" pitchFamily="2" charset="0"/>
              </a:rPr>
              <a:t>et de </a:t>
            </a:r>
            <a:endParaRPr lang="fr-FR" b="1" dirty="0" smtClean="0">
              <a:solidFill>
                <a:srgbClr val="000000"/>
              </a:solidFill>
              <a:latin typeface="NEOTERIC" pitchFamily="2" charset="0"/>
            </a:endParaRPr>
          </a:p>
          <a:p>
            <a:pPr algn="ctr"/>
            <a:r>
              <a:rPr lang="fr-FR" b="1" dirty="0" smtClean="0">
                <a:solidFill>
                  <a:schemeClr val="accent2"/>
                </a:solidFill>
                <a:latin typeface="NEOTERIC" pitchFamily="2" charset="0"/>
              </a:rPr>
              <a:t>s</a:t>
            </a:r>
            <a:r>
              <a:rPr lang="fr-FR" b="1" dirty="0" smtClean="0">
                <a:solidFill>
                  <a:srgbClr val="000000"/>
                </a:solidFill>
                <a:latin typeface="NEOTERIC" pitchFamily="2" charset="0"/>
              </a:rPr>
              <a:t>ynchroniser </a:t>
            </a:r>
            <a:r>
              <a:rPr lang="fr-FR" b="1" dirty="0">
                <a:solidFill>
                  <a:srgbClr val="000000"/>
                </a:solidFill>
                <a:latin typeface="NEOTERIC" pitchFamily="2" charset="0"/>
              </a:rPr>
              <a:t>au moins </a:t>
            </a:r>
            <a:r>
              <a:rPr lang="fr-FR" b="1" dirty="0" smtClean="0">
                <a:solidFill>
                  <a:srgbClr val="000000"/>
                </a:solidFill>
                <a:latin typeface="NEOTERIC" pitchFamily="2" charset="0"/>
              </a:rPr>
              <a:t>cent </a:t>
            </a:r>
            <a:r>
              <a:rPr lang="fr-FR" b="1" dirty="0">
                <a:solidFill>
                  <a:srgbClr val="000000"/>
                </a:solidFill>
                <a:latin typeface="NEOTERIC" pitchFamily="2" charset="0"/>
              </a:rPr>
              <a:t>joueurs simultanément</a:t>
            </a:r>
            <a:r>
              <a:rPr lang="fr-FR" b="1" dirty="0" smtClean="0">
                <a:solidFill>
                  <a:srgbClr val="000000"/>
                </a:solidFill>
                <a:latin typeface="NEOTERIC" pitchFamily="2" charset="0"/>
              </a:rPr>
              <a:t>.</a:t>
            </a:r>
          </a:p>
          <a:p>
            <a:pPr algn="ctr"/>
            <a:r>
              <a:rPr lang="fr-FR" b="1" dirty="0" smtClean="0">
                <a:solidFill>
                  <a:srgbClr val="000000"/>
                </a:solidFill>
                <a:latin typeface="NEOTERIC" pitchFamily="2" charset="0"/>
              </a:rPr>
              <a:t> </a:t>
            </a:r>
            <a:endParaRPr lang="fr-FR" b="1" dirty="0">
              <a:solidFill>
                <a:srgbClr val="000000"/>
              </a:solidFill>
              <a:latin typeface="NEOTERIC" pitchFamily="2" charset="0"/>
            </a:endParaRPr>
          </a:p>
          <a:p>
            <a:pPr marL="285750" indent="-285750" algn="ctr">
              <a:buFontTx/>
              <a:buChar char="-"/>
            </a:pPr>
            <a:r>
              <a:rPr lang="fr-FR" b="1" dirty="0" smtClean="0">
                <a:solidFill>
                  <a:schemeClr val="accent2"/>
                </a:solidFill>
                <a:latin typeface="NEOTERIC" pitchFamily="2" charset="0"/>
              </a:rPr>
              <a:t>M</a:t>
            </a:r>
            <a:r>
              <a:rPr lang="fr-FR" b="1" dirty="0" smtClean="0">
                <a:solidFill>
                  <a:srgbClr val="000000"/>
                </a:solidFill>
                <a:latin typeface="NEOTERIC" pitchFamily="2" charset="0"/>
              </a:rPr>
              <a:t>ettre </a:t>
            </a:r>
            <a:r>
              <a:rPr lang="fr-FR" b="1" dirty="0">
                <a:solidFill>
                  <a:srgbClr val="000000"/>
                </a:solidFill>
                <a:latin typeface="NEOTERIC" pitchFamily="2" charset="0"/>
              </a:rPr>
              <a:t>en place un système de stockage d’informations et </a:t>
            </a:r>
            <a:r>
              <a:rPr lang="fr-FR" b="1" dirty="0" smtClean="0">
                <a:solidFill>
                  <a:srgbClr val="000000"/>
                </a:solidFill>
                <a:latin typeface="NEOTERIC" pitchFamily="2" charset="0"/>
              </a:rPr>
              <a:t>de données des   joueurs </a:t>
            </a:r>
          </a:p>
          <a:p>
            <a:pPr algn="ctr"/>
            <a:endParaRPr lang="fr-FR" b="1" dirty="0" smtClean="0">
              <a:solidFill>
                <a:srgbClr val="000000"/>
              </a:solidFill>
              <a:latin typeface="NEOTERIC" pitchFamily="2" charset="0"/>
            </a:endParaRPr>
          </a:p>
          <a:p>
            <a:pPr marL="285750" indent="-285750" algn="ctr">
              <a:buFontTx/>
              <a:buChar char="-"/>
            </a:pPr>
            <a:r>
              <a:rPr lang="fr-FR" b="1" dirty="0" smtClean="0">
                <a:solidFill>
                  <a:schemeClr val="accent2"/>
                </a:solidFill>
                <a:latin typeface="NEOTERIC" pitchFamily="2" charset="0"/>
              </a:rPr>
              <a:t>M</a:t>
            </a:r>
            <a:r>
              <a:rPr lang="fr-FR" b="1" dirty="0" smtClean="0">
                <a:solidFill>
                  <a:srgbClr val="000000"/>
                </a:solidFill>
                <a:latin typeface="NEOTERIC" pitchFamily="2" charset="0"/>
              </a:rPr>
              <a:t>ettre </a:t>
            </a:r>
            <a:r>
              <a:rPr lang="fr-FR" b="1" dirty="0">
                <a:solidFill>
                  <a:srgbClr val="000000"/>
                </a:solidFill>
                <a:latin typeface="NEOTERIC" pitchFamily="2" charset="0"/>
              </a:rPr>
              <a:t>en place un </a:t>
            </a:r>
            <a:r>
              <a:rPr lang="fr-FR" b="1" dirty="0" smtClean="0">
                <a:solidFill>
                  <a:srgbClr val="000000"/>
                </a:solidFill>
                <a:latin typeface="NEOTERIC" pitchFamily="2" charset="0"/>
              </a:rPr>
              <a:t>système de </a:t>
            </a:r>
            <a:r>
              <a:rPr lang="fr-FR" b="1" dirty="0">
                <a:solidFill>
                  <a:srgbClr val="000000"/>
                </a:solidFill>
                <a:latin typeface="NEOTERIC" pitchFamily="2" charset="0"/>
              </a:rPr>
              <a:t>synchronisation </a:t>
            </a:r>
            <a:r>
              <a:rPr lang="fr-FR" b="1" dirty="0" smtClean="0">
                <a:solidFill>
                  <a:srgbClr val="000000"/>
                </a:solidFill>
                <a:latin typeface="NEOTERIC" pitchFamily="2" charset="0"/>
              </a:rPr>
              <a:t>entre</a:t>
            </a:r>
          </a:p>
          <a:p>
            <a:pPr algn="ctr"/>
            <a:r>
              <a:rPr lang="fr-FR" b="1" dirty="0" smtClean="0">
                <a:solidFill>
                  <a:srgbClr val="000000"/>
                </a:solidFill>
                <a:latin typeface="NEOTERIC" pitchFamily="2" charset="0"/>
              </a:rPr>
              <a:t> </a:t>
            </a:r>
            <a:r>
              <a:rPr lang="fr-FR" b="1" dirty="0">
                <a:solidFill>
                  <a:srgbClr val="000000"/>
                </a:solidFill>
                <a:latin typeface="NEOTERIC" pitchFamily="2" charset="0"/>
              </a:rPr>
              <a:t>le </a:t>
            </a:r>
            <a:r>
              <a:rPr lang="fr-FR" b="1" dirty="0" smtClean="0">
                <a:solidFill>
                  <a:srgbClr val="000000"/>
                </a:solidFill>
                <a:latin typeface="NEOTERIC" pitchFamily="2" charset="0"/>
              </a:rPr>
              <a:t>client et </a:t>
            </a:r>
            <a:r>
              <a:rPr lang="fr-FR" b="1" dirty="0">
                <a:solidFill>
                  <a:srgbClr val="000000"/>
                </a:solidFill>
                <a:latin typeface="NEOTERIC" pitchFamily="2" charset="0"/>
              </a:rPr>
              <a:t>le serveur </a:t>
            </a:r>
            <a:endParaRPr lang="fr-FR" b="1" dirty="0" smtClean="0">
              <a:solidFill>
                <a:srgbClr val="000000"/>
              </a:solidFill>
              <a:latin typeface="NEOTERIC" pitchFamily="2" charset="0"/>
            </a:endParaRPr>
          </a:p>
          <a:p>
            <a:pPr algn="ctr"/>
            <a:endParaRPr lang="fr-FR" b="1" dirty="0">
              <a:solidFill>
                <a:srgbClr val="000000"/>
              </a:solidFill>
              <a:latin typeface="NEOTERIC" pitchFamily="2" charset="0"/>
            </a:endParaRPr>
          </a:p>
          <a:p>
            <a:pPr marL="285750" indent="-285750" algn="ctr">
              <a:buFontTx/>
              <a:buChar char="-"/>
            </a:pPr>
            <a:r>
              <a:rPr lang="fr-FR" b="1" dirty="0" smtClean="0">
                <a:solidFill>
                  <a:schemeClr val="accent2"/>
                </a:solidFill>
                <a:latin typeface="NEOTERIC" pitchFamily="2" charset="0"/>
              </a:rPr>
              <a:t>C</a:t>
            </a:r>
            <a:r>
              <a:rPr lang="fr-FR" b="1" dirty="0" smtClean="0">
                <a:solidFill>
                  <a:srgbClr val="000000"/>
                </a:solidFill>
                <a:latin typeface="NEOTERIC" pitchFamily="2" charset="0"/>
              </a:rPr>
              <a:t>réer </a:t>
            </a:r>
            <a:r>
              <a:rPr lang="fr-FR" b="1" dirty="0">
                <a:solidFill>
                  <a:srgbClr val="000000"/>
                </a:solidFill>
                <a:latin typeface="NEOTERIC" pitchFamily="2" charset="0"/>
              </a:rPr>
              <a:t>un site web d’inscription et de connexion </a:t>
            </a:r>
            <a:r>
              <a:rPr lang="fr-FR" b="1" dirty="0" smtClean="0">
                <a:solidFill>
                  <a:srgbClr val="000000"/>
                </a:solidFill>
                <a:latin typeface="NEOTERIC" pitchFamily="2" charset="0"/>
              </a:rPr>
              <a:t>qui</a:t>
            </a:r>
          </a:p>
          <a:p>
            <a:pPr algn="ctr"/>
            <a:r>
              <a:rPr lang="fr-FR" b="1" dirty="0" smtClean="0">
                <a:solidFill>
                  <a:srgbClr val="000000"/>
                </a:solidFill>
                <a:latin typeface="NEOTERIC" pitchFamily="2" charset="0"/>
              </a:rPr>
              <a:t> </a:t>
            </a:r>
            <a:r>
              <a:rPr lang="fr-FR" b="1" dirty="0">
                <a:solidFill>
                  <a:srgbClr val="000000"/>
                </a:solidFill>
                <a:latin typeface="NEOTERIC" pitchFamily="2" charset="0"/>
              </a:rPr>
              <a:t>permettra </a:t>
            </a:r>
            <a:r>
              <a:rPr lang="fr-FR" b="1" dirty="0" smtClean="0">
                <a:solidFill>
                  <a:srgbClr val="000000"/>
                </a:solidFill>
                <a:latin typeface="NEOTERIC" pitchFamily="2" charset="0"/>
              </a:rPr>
              <a:t>également </a:t>
            </a:r>
            <a:r>
              <a:rPr lang="fr-FR" b="1" dirty="0">
                <a:solidFill>
                  <a:srgbClr val="000000"/>
                </a:solidFill>
                <a:latin typeface="NEOTERIC" pitchFamily="2" charset="0"/>
              </a:rPr>
              <a:t>d’accéder au </a:t>
            </a:r>
            <a:r>
              <a:rPr lang="fr-FR" b="1" dirty="0" smtClean="0">
                <a:solidFill>
                  <a:srgbClr val="000000"/>
                </a:solidFill>
                <a:latin typeface="NEOTERIC" pitchFamily="2" charset="0"/>
              </a:rPr>
              <a:t>jeu</a:t>
            </a:r>
          </a:p>
          <a:p>
            <a:pPr algn="ctr"/>
            <a:r>
              <a:rPr lang="fr-FR" b="1" dirty="0" smtClean="0">
                <a:solidFill>
                  <a:srgbClr val="000000"/>
                </a:solidFill>
                <a:latin typeface="NEOTERIC" pitchFamily="2" charset="0"/>
              </a:rPr>
              <a:t> </a:t>
            </a:r>
            <a:endParaRPr lang="fr-FR" b="1" dirty="0">
              <a:solidFill>
                <a:srgbClr val="000000"/>
              </a:solidFill>
              <a:latin typeface="NEOTERIC" pitchFamily="2" charset="0"/>
            </a:endParaRPr>
          </a:p>
          <a:p>
            <a:pPr algn="ctr"/>
            <a:r>
              <a:rPr lang="fr-FR" b="1" dirty="0">
                <a:solidFill>
                  <a:srgbClr val="000000"/>
                </a:solidFill>
                <a:latin typeface="NEOTERIC" pitchFamily="2" charset="0"/>
              </a:rPr>
              <a:t>- </a:t>
            </a:r>
            <a:r>
              <a:rPr lang="fr-FR" b="1" dirty="0">
                <a:solidFill>
                  <a:schemeClr val="accent2"/>
                </a:solidFill>
                <a:latin typeface="NEOTERIC" pitchFamily="2" charset="0"/>
              </a:rPr>
              <a:t>R</a:t>
            </a:r>
            <a:r>
              <a:rPr lang="fr-FR" b="1" dirty="0">
                <a:solidFill>
                  <a:srgbClr val="000000"/>
                </a:solidFill>
                <a:latin typeface="NEOTERIC" pitchFamily="2" charset="0"/>
              </a:rPr>
              <a:t>éaliser la partie </a:t>
            </a:r>
            <a:r>
              <a:rPr lang="fr-FR" b="1" dirty="0" smtClean="0">
                <a:solidFill>
                  <a:srgbClr val="000000"/>
                </a:solidFill>
                <a:latin typeface="NEOTERIC" pitchFamily="2" charset="0"/>
              </a:rPr>
              <a:t>cliente du </a:t>
            </a:r>
            <a:r>
              <a:rPr lang="fr-FR" b="1" dirty="0" smtClean="0">
                <a:solidFill>
                  <a:srgbClr val="000000"/>
                </a:solidFill>
                <a:latin typeface="NEOTERIC" pitchFamily="2" charset="0"/>
              </a:rPr>
              <a:t>jeu</a:t>
            </a:r>
            <a:endParaRPr lang="fr-FR" b="1" dirty="0">
              <a:solidFill>
                <a:srgbClr val="000000"/>
              </a:solidFill>
              <a:latin typeface="NEOTER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85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1107996"/>
          </a:xfrm>
        </p:spPr>
        <p:txBody>
          <a:bodyPr/>
          <a:lstStyle/>
          <a:p>
            <a:r>
              <a:rPr lang="fr-FR" altLang="ko-KR" noProof="0" dirty="0" smtClean="0"/>
              <a:t> </a:t>
            </a:r>
            <a:r>
              <a:rPr lang="fr-FR" noProof="0" dirty="0" smtClean="0"/>
              <a:t>Gestion du board agile </a:t>
            </a:r>
            <a:endParaRPr lang="fr-FR" altLang="ko-KR" noProof="0" dirty="0" smtClean="0"/>
          </a:p>
          <a:p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03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758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80062" y="937369"/>
            <a:ext cx="4583876" cy="677108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ko-KR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altLang="ko-KR" sz="3600" b="0" spc="50" dirty="0" err="1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Gestion</a:t>
            </a:r>
            <a:r>
              <a:rPr lang="en-US" altLang="ko-KR" sz="3600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 du board agile 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2" name="Rectangle 1"/>
          <p:cNvSpPr/>
          <p:nvPr/>
        </p:nvSpPr>
        <p:spPr>
          <a:xfrm>
            <a:off x="1081521" y="2276872"/>
            <a:ext cx="737891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 smtClean="0">
                <a:solidFill>
                  <a:srgbClr val="000000"/>
                </a:solidFill>
                <a:latin typeface="NEOTERIC" pitchFamily="2" charset="0"/>
              </a:rPr>
              <a:t>- </a:t>
            </a:r>
            <a:r>
              <a:rPr lang="fr-FR" sz="2000" dirty="0" smtClean="0">
                <a:solidFill>
                  <a:schemeClr val="accent2"/>
                </a:solidFill>
                <a:latin typeface="NEOTERIC" pitchFamily="2" charset="0"/>
              </a:rPr>
              <a:t>B</a:t>
            </a:r>
            <a:r>
              <a:rPr lang="fr-FR" sz="2000" dirty="0" smtClean="0">
                <a:solidFill>
                  <a:srgbClr val="000000"/>
                </a:solidFill>
                <a:latin typeface="NEOTERIC" pitchFamily="2" charset="0"/>
              </a:rPr>
              <a:t>oard Trello</a:t>
            </a:r>
            <a:endParaRPr lang="fr-FR" sz="2000" dirty="0">
              <a:solidFill>
                <a:srgbClr val="FF0000"/>
              </a:solidFill>
              <a:latin typeface="NEOTERIC" pitchFamily="2" charset="0"/>
            </a:endParaRPr>
          </a:p>
          <a:p>
            <a:pPr algn="ctr"/>
            <a:r>
              <a:rPr lang="fr-FR" sz="2000" dirty="0" smtClean="0">
                <a:solidFill>
                  <a:srgbClr val="000000"/>
                </a:solidFill>
                <a:latin typeface="NEOTERIC" pitchFamily="2" charset="0"/>
              </a:rPr>
              <a:t>- </a:t>
            </a:r>
            <a:r>
              <a:rPr lang="fr-FR" sz="2000" dirty="0" smtClean="0">
                <a:solidFill>
                  <a:schemeClr val="accent2"/>
                </a:solidFill>
                <a:latin typeface="NEOTERIC" pitchFamily="2" charset="0"/>
              </a:rPr>
              <a:t>m</a:t>
            </a:r>
            <a:r>
              <a:rPr lang="fr-FR" sz="2000" dirty="0" smtClean="0">
                <a:solidFill>
                  <a:srgbClr val="000000"/>
                </a:solidFill>
                <a:latin typeface="NEOTERIC" pitchFamily="2" charset="0"/>
              </a:rPr>
              <a:t>is </a:t>
            </a:r>
            <a:r>
              <a:rPr lang="fr-FR" sz="2000" dirty="0">
                <a:solidFill>
                  <a:srgbClr val="000000"/>
                </a:solidFill>
                <a:latin typeface="NEOTERIC" pitchFamily="2" charset="0"/>
              </a:rPr>
              <a:t>à jour par le chef de projet </a:t>
            </a:r>
            <a:r>
              <a:rPr lang="fr-FR" sz="2000" dirty="0" smtClean="0">
                <a:solidFill>
                  <a:srgbClr val="000000"/>
                </a:solidFill>
                <a:latin typeface="NEOTERIC" pitchFamily="2" charset="0"/>
              </a:rPr>
              <a:t>à la fin de chaque tache</a:t>
            </a:r>
            <a:endParaRPr lang="fr-FR" sz="2000" dirty="0" smtClean="0">
              <a:solidFill>
                <a:srgbClr val="000000"/>
              </a:solidFill>
              <a:latin typeface="NEOTERIC" pitchFamily="2" charset="0"/>
            </a:endParaRPr>
          </a:p>
          <a:p>
            <a:pPr algn="ctr"/>
            <a:r>
              <a:rPr lang="fr-FR" sz="2000" dirty="0" smtClean="0">
                <a:solidFill>
                  <a:srgbClr val="000000"/>
                </a:solidFill>
                <a:latin typeface="NEOTERIC" pitchFamily="2" charset="0"/>
              </a:rPr>
              <a:t>- </a:t>
            </a:r>
            <a:r>
              <a:rPr lang="fr-FR" sz="2000" dirty="0" smtClean="0">
                <a:solidFill>
                  <a:schemeClr val="accent2"/>
                </a:solidFill>
                <a:latin typeface="NEOTERIC" pitchFamily="2" charset="0"/>
              </a:rPr>
              <a:t>I</a:t>
            </a:r>
            <a:r>
              <a:rPr lang="fr-FR" sz="2000" dirty="0" smtClean="0">
                <a:solidFill>
                  <a:srgbClr val="000000"/>
                </a:solidFill>
                <a:latin typeface="NEOTERIC" pitchFamily="2" charset="0"/>
              </a:rPr>
              <a:t>nsertion des </a:t>
            </a:r>
            <a:r>
              <a:rPr lang="fr-FR" sz="2000" dirty="0">
                <a:solidFill>
                  <a:srgbClr val="000000"/>
                </a:solidFill>
                <a:latin typeface="NEOTERIC" pitchFamily="2" charset="0"/>
              </a:rPr>
              <a:t>fonctionnalités à développer. </a:t>
            </a:r>
          </a:p>
          <a:p>
            <a:pPr marL="285750" indent="-285750" algn="ctr">
              <a:buFontTx/>
              <a:buChar char="-"/>
            </a:pPr>
            <a:r>
              <a:rPr lang="fr-FR" sz="2000" dirty="0" smtClean="0">
                <a:solidFill>
                  <a:schemeClr val="accent2"/>
                </a:solidFill>
                <a:latin typeface="NEOTERIC" pitchFamily="2" charset="0"/>
              </a:rPr>
              <a:t>R</a:t>
            </a:r>
            <a:r>
              <a:rPr lang="fr-FR" sz="2000" dirty="0" smtClean="0">
                <a:solidFill>
                  <a:srgbClr val="000000"/>
                </a:solidFill>
                <a:latin typeface="NEOTERIC" pitchFamily="2" charset="0"/>
              </a:rPr>
              <a:t>épartition des tâches par le chef de projet</a:t>
            </a:r>
          </a:p>
          <a:p>
            <a:pPr algn="ctr"/>
            <a:endParaRPr lang="fr-FR" sz="2000" dirty="0" smtClean="0">
              <a:solidFill>
                <a:srgbClr val="000000"/>
              </a:solidFill>
              <a:latin typeface="NEOTERIC" pitchFamily="2" charset="0"/>
            </a:endParaRPr>
          </a:p>
          <a:p>
            <a:pPr algn="ctr"/>
            <a:r>
              <a:rPr lang="fr-FR" sz="2000" dirty="0" smtClean="0">
                <a:solidFill>
                  <a:srgbClr val="000000"/>
                </a:solidFill>
                <a:latin typeface="NEOTERIC" pitchFamily="2" charset="0"/>
              </a:rPr>
              <a:t> </a:t>
            </a:r>
            <a:r>
              <a:rPr lang="fr-FR" sz="2000" dirty="0">
                <a:solidFill>
                  <a:srgbClr val="000000"/>
                </a:solidFill>
                <a:latin typeface="NEOTERIC" pitchFamily="2" charset="0"/>
              </a:rPr>
              <a:t>Le board contiendra les listes suivantes : </a:t>
            </a:r>
          </a:p>
          <a:p>
            <a:pPr algn="ctr"/>
            <a:r>
              <a:rPr lang="fr-FR" sz="2000" dirty="0" smtClean="0">
                <a:solidFill>
                  <a:srgbClr val="000000"/>
                </a:solidFill>
                <a:latin typeface="NEOTERIC" pitchFamily="2" charset="0"/>
              </a:rPr>
              <a:t>- </a:t>
            </a:r>
            <a:r>
              <a:rPr lang="fr-FR" sz="2000" b="1" i="1" dirty="0">
                <a:solidFill>
                  <a:srgbClr val="000000"/>
                </a:solidFill>
                <a:latin typeface="NEOTERIC" pitchFamily="2" charset="0"/>
              </a:rPr>
              <a:t>To do </a:t>
            </a:r>
            <a:r>
              <a:rPr lang="fr-FR" sz="2000" dirty="0">
                <a:solidFill>
                  <a:srgbClr val="000000"/>
                </a:solidFill>
                <a:latin typeface="NEOTERIC" pitchFamily="2" charset="0"/>
              </a:rPr>
              <a:t>: les tâches à réaliser </a:t>
            </a:r>
            <a:endParaRPr lang="fr-FR" sz="2000" dirty="0" smtClean="0">
              <a:solidFill>
                <a:srgbClr val="000000"/>
              </a:solidFill>
              <a:latin typeface="NEOTERIC" pitchFamily="2" charset="0"/>
            </a:endParaRPr>
          </a:p>
          <a:p>
            <a:pPr algn="ctr"/>
            <a:r>
              <a:rPr lang="fr-FR" sz="2000" dirty="0" smtClean="0">
                <a:solidFill>
                  <a:srgbClr val="000000"/>
                </a:solidFill>
                <a:latin typeface="NEOTERIC" pitchFamily="2" charset="0"/>
              </a:rPr>
              <a:t>- </a:t>
            </a:r>
            <a:r>
              <a:rPr lang="fr-FR" sz="2000" b="1" i="1" dirty="0" err="1" smtClean="0">
                <a:solidFill>
                  <a:srgbClr val="000000"/>
                </a:solidFill>
                <a:latin typeface="NEOTERIC" pitchFamily="2" charset="0"/>
              </a:rPr>
              <a:t>Done</a:t>
            </a:r>
            <a:r>
              <a:rPr lang="fr-FR" sz="2000" dirty="0" smtClean="0">
                <a:solidFill>
                  <a:srgbClr val="000000"/>
                </a:solidFill>
                <a:latin typeface="NEOTERIC" pitchFamily="2" charset="0"/>
              </a:rPr>
              <a:t> : les tâches terminées </a:t>
            </a:r>
          </a:p>
          <a:p>
            <a:pPr algn="ctr"/>
            <a:r>
              <a:rPr lang="fr-FR" sz="2000" dirty="0" smtClean="0">
                <a:solidFill>
                  <a:srgbClr val="000000"/>
                </a:solidFill>
                <a:latin typeface="NEOTERIC" pitchFamily="2" charset="0"/>
              </a:rPr>
              <a:t>- </a:t>
            </a:r>
            <a:r>
              <a:rPr lang="fr-FR" sz="2000" b="1" i="1" dirty="0" err="1" smtClean="0">
                <a:solidFill>
                  <a:srgbClr val="000000"/>
                </a:solidFill>
                <a:latin typeface="NEOTERIC" pitchFamily="2" charset="0"/>
              </a:rPr>
              <a:t>Ideas</a:t>
            </a:r>
            <a:r>
              <a:rPr lang="fr-FR" sz="2000" dirty="0" smtClean="0">
                <a:solidFill>
                  <a:srgbClr val="000000"/>
                </a:solidFill>
                <a:latin typeface="NEOTERIC" pitchFamily="2" charset="0"/>
              </a:rPr>
              <a:t> : les idées proposées </a:t>
            </a:r>
          </a:p>
          <a:p>
            <a:pPr algn="ctr"/>
            <a:r>
              <a:rPr lang="fr-FR" sz="2000" dirty="0" smtClean="0">
                <a:solidFill>
                  <a:srgbClr val="000000"/>
                </a:solidFill>
                <a:latin typeface="NEOTERIC" pitchFamily="2" charset="0"/>
              </a:rPr>
              <a:t>- </a:t>
            </a:r>
            <a:r>
              <a:rPr lang="fr-FR" sz="2000" b="1" i="1" dirty="0" smtClean="0">
                <a:solidFill>
                  <a:srgbClr val="000000"/>
                </a:solidFill>
                <a:latin typeface="NEOTERIC" pitchFamily="2" charset="0"/>
              </a:rPr>
              <a:t>In Progress</a:t>
            </a:r>
            <a:r>
              <a:rPr lang="fr-FR" sz="2000" b="1" dirty="0" smtClean="0">
                <a:solidFill>
                  <a:srgbClr val="000000"/>
                </a:solidFill>
                <a:latin typeface="NEOTERIC" pitchFamily="2" charset="0"/>
              </a:rPr>
              <a:t> </a:t>
            </a:r>
            <a:r>
              <a:rPr lang="fr-FR" sz="2000" dirty="0" smtClean="0">
                <a:solidFill>
                  <a:srgbClr val="000000"/>
                </a:solidFill>
                <a:latin typeface="NEOTERIC" pitchFamily="2" charset="0"/>
              </a:rPr>
              <a:t>: les tâches en cours </a:t>
            </a:r>
          </a:p>
          <a:p>
            <a:pPr algn="ctr"/>
            <a:r>
              <a:rPr lang="fr-FR" sz="2000" dirty="0" smtClean="0">
                <a:solidFill>
                  <a:srgbClr val="000000"/>
                </a:solidFill>
                <a:latin typeface="NEOTERIC" pitchFamily="2" charset="0"/>
              </a:rPr>
              <a:t>- </a:t>
            </a:r>
            <a:r>
              <a:rPr lang="fr-FR" sz="2000" b="1" i="1" dirty="0" err="1">
                <a:solidFill>
                  <a:srgbClr val="000000"/>
                </a:solidFill>
                <a:latin typeface="NEOTERIC" pitchFamily="2" charset="0"/>
              </a:rPr>
              <a:t>Problems</a:t>
            </a:r>
            <a:r>
              <a:rPr lang="fr-FR" sz="2000" dirty="0">
                <a:solidFill>
                  <a:srgbClr val="000000"/>
                </a:solidFill>
                <a:latin typeface="NEOTERIC" pitchFamily="2" charset="0"/>
              </a:rPr>
              <a:t> : les problèmes rencontrés. </a:t>
            </a:r>
          </a:p>
        </p:txBody>
      </p:sp>
    </p:spTree>
    <p:extLst>
      <p:ext uri="{BB962C8B-B14F-4D97-AF65-F5344CB8AC3E}">
        <p14:creationId xmlns:p14="http://schemas.microsoft.com/office/powerpoint/2010/main" val="171627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f56dd1def8b50eb304f6fe074b56938609d763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2592</TotalTime>
  <Words>504</Words>
  <Application>Microsoft Office PowerPoint</Application>
  <PresentationFormat>Affichage à l'écran (4:3)</PresentationFormat>
  <Paragraphs>142</Paragraphs>
  <Slides>25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3" baseType="lpstr">
      <vt:lpstr>맑은 고딕</vt:lpstr>
      <vt:lpstr>Arial</vt:lpstr>
      <vt:lpstr>Impact</vt:lpstr>
      <vt:lpstr>NEOTERIC</vt:lpstr>
      <vt:lpstr>Segoe UI Emoji</vt:lpstr>
      <vt:lpstr>Segoe UI Mono</vt:lpstr>
      <vt:lpstr>Tahoma</vt:lpstr>
      <vt:lpstr>Office 테마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Wander Presentation</dc:title>
  <dc:creator>pello5</dc:creator>
  <cp:lastModifiedBy>valentin chatelain</cp:lastModifiedBy>
  <cp:revision>131</cp:revision>
  <dcterms:created xsi:type="dcterms:W3CDTF">2014-12-22T07:01:46Z</dcterms:created>
  <dcterms:modified xsi:type="dcterms:W3CDTF">2015-10-23T09:15:00Z</dcterms:modified>
</cp:coreProperties>
</file>